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9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leema\Dropbox\My%20PC%20(DESKTOP-KK1PH7L)\Desktop\Data%20Science\Sales%20DataSet%20Assignment%203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leema\Dropbox\My%20PC%20(DESKTOP-KK1PH7L)\Desktop\Data%20Science\Sales%20DataSet%20Assignment%203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leema\Dropbox\My%20PC%20(DESKTOP-KK1PH7L)\Desktop\Data%20Science\Sales%20DataSet%20Assignment%203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leema\Dropbox\My%20PC%20(DESKTOP-KK1PH7L)\Desktop\Data%20Science\Sales%20DataSet%20Assignment%203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Nileema\AppData\Local\Packages\Microsoft.Office.Desktop_8wekyb3d8bbwe\LocalCache\Roaming\Microsoft\Excel\Dashboard%20Data%20File%20(version%201).xlsb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leema\AppData\Local\Packages\Microsoft.Office.Desktop_8wekyb3d8bbwe\LocalCache\Roaming\Microsoft\Excel\Dashboard%20Data%20File%20(version%201).xlsb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leema\AppData\Local\Packages\Microsoft.Office.Desktop_8wekyb3d8bbwe\LocalCache\Roaming\Microsoft\Excel\Sales%20DataSet%20%20final%20Assignment%20(version%201).xlsb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leema\AppData\Local\Packages\Microsoft.Office.Desktop_8wekyb3d8bbwe\LocalCache\Roaming\Microsoft\Excel\Sales%20DataSet%20%20final%20Assignment%20(version%201).xlsb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leema\AppData\Local\Packages\Microsoft.Office.Desktop_8wekyb3d8bbwe\LocalCache\Roaming\Microsoft\Excel\Sales%20DataSet%20%20final%20Assignment%20(version%201).xlsb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[Sales DataSet Assignment 3.xlsx]Dashboard 2011!PivotTable147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Line</a:t>
            </a:r>
            <a:r>
              <a:rPr lang="en-IN" baseline="0"/>
              <a:t> Tend of Sales Product Categorywise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'Dashboard 2011'!$B$49:$B$50</c:f>
              <c:strCache>
                <c:ptCount val="1"/>
                <c:pt idx="0">
                  <c:v>Beverage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'Dashboard 2011'!$A$51:$A$62</c:f>
              <c:strCache>
                <c:ptCount val="12"/>
                <c:pt idx="0">
                  <c:v>Sum of January 2011 Sales</c:v>
                </c:pt>
                <c:pt idx="1">
                  <c:v>Sum of February 2011 Sales</c:v>
                </c:pt>
                <c:pt idx="2">
                  <c:v>Sum of March 2011 Sales</c:v>
                </c:pt>
                <c:pt idx="3">
                  <c:v>Sum of April 2011 Sales</c:v>
                </c:pt>
                <c:pt idx="4">
                  <c:v>Sum of May 2011 Sales</c:v>
                </c:pt>
                <c:pt idx="5">
                  <c:v>Sum of June 2011 Sales</c:v>
                </c:pt>
                <c:pt idx="6">
                  <c:v>Sum of July 2011 Sales</c:v>
                </c:pt>
                <c:pt idx="7">
                  <c:v>Sum of August 2011 Sales</c:v>
                </c:pt>
                <c:pt idx="8">
                  <c:v>Sum of December 2011 Sales</c:v>
                </c:pt>
                <c:pt idx="9">
                  <c:v>Sum of November 2011 Sales</c:v>
                </c:pt>
                <c:pt idx="10">
                  <c:v>Sum of October 2011 Sales</c:v>
                </c:pt>
                <c:pt idx="11">
                  <c:v>Sum of September 2011 Sales</c:v>
                </c:pt>
              </c:strCache>
            </c:strRef>
          </c:cat>
          <c:val>
            <c:numRef>
              <c:f>'Dashboard 2011'!$B$51:$B$62</c:f>
              <c:numCache>
                <c:formatCode>General</c:formatCode>
                <c:ptCount val="12"/>
                <c:pt idx="0">
                  <c:v>26821</c:v>
                </c:pt>
                <c:pt idx="1">
                  <c:v>24755</c:v>
                </c:pt>
                <c:pt idx="2">
                  <c:v>26044</c:v>
                </c:pt>
                <c:pt idx="3">
                  <c:v>24311</c:v>
                </c:pt>
                <c:pt idx="4">
                  <c:v>22535</c:v>
                </c:pt>
                <c:pt idx="5">
                  <c:v>21622</c:v>
                </c:pt>
                <c:pt idx="6">
                  <c:v>13693</c:v>
                </c:pt>
                <c:pt idx="7">
                  <c:v>24668</c:v>
                </c:pt>
                <c:pt idx="8">
                  <c:v>23974</c:v>
                </c:pt>
                <c:pt idx="9">
                  <c:v>22403</c:v>
                </c:pt>
                <c:pt idx="10">
                  <c:v>20564</c:v>
                </c:pt>
                <c:pt idx="11">
                  <c:v>23685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EBE-46CF-B1CA-9ADFFA14F30B}"/>
            </c:ext>
          </c:extLst>
        </c:ser>
        <c:ser>
          <c:idx val="1"/>
          <c:order val="1"/>
          <c:tx>
            <c:strRef>
              <c:f>'Dashboard 2011'!$C$49:$C$50</c:f>
              <c:strCache>
                <c:ptCount val="1"/>
                <c:pt idx="0">
                  <c:v>Drug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'Dashboard 2011'!$A$51:$A$62</c:f>
              <c:strCache>
                <c:ptCount val="12"/>
                <c:pt idx="0">
                  <c:v>Sum of January 2011 Sales</c:v>
                </c:pt>
                <c:pt idx="1">
                  <c:v>Sum of February 2011 Sales</c:v>
                </c:pt>
                <c:pt idx="2">
                  <c:v>Sum of March 2011 Sales</c:v>
                </c:pt>
                <c:pt idx="3">
                  <c:v>Sum of April 2011 Sales</c:v>
                </c:pt>
                <c:pt idx="4">
                  <c:v>Sum of May 2011 Sales</c:v>
                </c:pt>
                <c:pt idx="5">
                  <c:v>Sum of June 2011 Sales</c:v>
                </c:pt>
                <c:pt idx="6">
                  <c:v>Sum of July 2011 Sales</c:v>
                </c:pt>
                <c:pt idx="7">
                  <c:v>Sum of August 2011 Sales</c:v>
                </c:pt>
                <c:pt idx="8">
                  <c:v>Sum of December 2011 Sales</c:v>
                </c:pt>
                <c:pt idx="9">
                  <c:v>Sum of November 2011 Sales</c:v>
                </c:pt>
                <c:pt idx="10">
                  <c:v>Sum of October 2011 Sales</c:v>
                </c:pt>
                <c:pt idx="11">
                  <c:v>Sum of September 2011 Sales</c:v>
                </c:pt>
              </c:strCache>
            </c:strRef>
          </c:cat>
          <c:val>
            <c:numRef>
              <c:f>'Dashboard 2011'!$C$51:$C$62</c:f>
              <c:numCache>
                <c:formatCode>General</c:formatCode>
                <c:ptCount val="12"/>
                <c:pt idx="0">
                  <c:v>1350</c:v>
                </c:pt>
                <c:pt idx="1">
                  <c:v>1797</c:v>
                </c:pt>
                <c:pt idx="2">
                  <c:v>2184</c:v>
                </c:pt>
                <c:pt idx="3">
                  <c:v>1758</c:v>
                </c:pt>
                <c:pt idx="4">
                  <c:v>1555</c:v>
                </c:pt>
                <c:pt idx="5">
                  <c:v>793</c:v>
                </c:pt>
                <c:pt idx="6">
                  <c:v>830</c:v>
                </c:pt>
                <c:pt idx="7">
                  <c:v>931</c:v>
                </c:pt>
                <c:pt idx="8">
                  <c:v>1031</c:v>
                </c:pt>
                <c:pt idx="9">
                  <c:v>1462</c:v>
                </c:pt>
                <c:pt idx="10">
                  <c:v>998</c:v>
                </c:pt>
                <c:pt idx="11">
                  <c:v>1927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EBE-46CF-B1CA-9ADFFA14F30B}"/>
            </c:ext>
          </c:extLst>
        </c:ser>
        <c:ser>
          <c:idx val="2"/>
          <c:order val="2"/>
          <c:tx>
            <c:strRef>
              <c:f>'Dashboard 2011'!$D$49:$D$50</c:f>
              <c:strCache>
                <c:ptCount val="1"/>
                <c:pt idx="0">
                  <c:v>Food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'Dashboard 2011'!$A$51:$A$62</c:f>
              <c:strCache>
                <c:ptCount val="12"/>
                <c:pt idx="0">
                  <c:v>Sum of January 2011 Sales</c:v>
                </c:pt>
                <c:pt idx="1">
                  <c:v>Sum of February 2011 Sales</c:v>
                </c:pt>
                <c:pt idx="2">
                  <c:v>Sum of March 2011 Sales</c:v>
                </c:pt>
                <c:pt idx="3">
                  <c:v>Sum of April 2011 Sales</c:v>
                </c:pt>
                <c:pt idx="4">
                  <c:v>Sum of May 2011 Sales</c:v>
                </c:pt>
                <c:pt idx="5">
                  <c:v>Sum of June 2011 Sales</c:v>
                </c:pt>
                <c:pt idx="6">
                  <c:v>Sum of July 2011 Sales</c:v>
                </c:pt>
                <c:pt idx="7">
                  <c:v>Sum of August 2011 Sales</c:v>
                </c:pt>
                <c:pt idx="8">
                  <c:v>Sum of December 2011 Sales</c:v>
                </c:pt>
                <c:pt idx="9">
                  <c:v>Sum of November 2011 Sales</c:v>
                </c:pt>
                <c:pt idx="10">
                  <c:v>Sum of October 2011 Sales</c:v>
                </c:pt>
                <c:pt idx="11">
                  <c:v>Sum of September 2011 Sales</c:v>
                </c:pt>
              </c:strCache>
            </c:strRef>
          </c:cat>
          <c:val>
            <c:numRef>
              <c:f>'Dashboard 2011'!$D$51:$D$62</c:f>
              <c:numCache>
                <c:formatCode>General</c:formatCode>
                <c:ptCount val="12"/>
                <c:pt idx="0">
                  <c:v>94744</c:v>
                </c:pt>
                <c:pt idx="1">
                  <c:v>109780</c:v>
                </c:pt>
                <c:pt idx="2">
                  <c:v>100586</c:v>
                </c:pt>
                <c:pt idx="3">
                  <c:v>105907</c:v>
                </c:pt>
                <c:pt idx="4">
                  <c:v>72752</c:v>
                </c:pt>
                <c:pt idx="5">
                  <c:v>69333</c:v>
                </c:pt>
                <c:pt idx="6">
                  <c:v>54525</c:v>
                </c:pt>
                <c:pt idx="7">
                  <c:v>96619</c:v>
                </c:pt>
                <c:pt idx="8">
                  <c:v>101278</c:v>
                </c:pt>
                <c:pt idx="9">
                  <c:v>109393</c:v>
                </c:pt>
                <c:pt idx="10">
                  <c:v>126280</c:v>
                </c:pt>
                <c:pt idx="11">
                  <c:v>115800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EBE-46CF-B1CA-9ADFFA14F30B}"/>
            </c:ext>
          </c:extLst>
        </c:ser>
        <c:ser>
          <c:idx val="3"/>
          <c:order val="3"/>
          <c:tx>
            <c:strRef>
              <c:f>'Dashboard 2011'!$E$49:$E$50</c:f>
              <c:strCache>
                <c:ptCount val="1"/>
                <c:pt idx="0">
                  <c:v>Gambling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'Dashboard 2011'!$A$51:$A$62</c:f>
              <c:strCache>
                <c:ptCount val="12"/>
                <c:pt idx="0">
                  <c:v>Sum of January 2011 Sales</c:v>
                </c:pt>
                <c:pt idx="1">
                  <c:v>Sum of February 2011 Sales</c:v>
                </c:pt>
                <c:pt idx="2">
                  <c:v>Sum of March 2011 Sales</c:v>
                </c:pt>
                <c:pt idx="3">
                  <c:v>Sum of April 2011 Sales</c:v>
                </c:pt>
                <c:pt idx="4">
                  <c:v>Sum of May 2011 Sales</c:v>
                </c:pt>
                <c:pt idx="5">
                  <c:v>Sum of June 2011 Sales</c:v>
                </c:pt>
                <c:pt idx="6">
                  <c:v>Sum of July 2011 Sales</c:v>
                </c:pt>
                <c:pt idx="7">
                  <c:v>Sum of August 2011 Sales</c:v>
                </c:pt>
                <c:pt idx="8">
                  <c:v>Sum of December 2011 Sales</c:v>
                </c:pt>
                <c:pt idx="9">
                  <c:v>Sum of November 2011 Sales</c:v>
                </c:pt>
                <c:pt idx="10">
                  <c:v>Sum of October 2011 Sales</c:v>
                </c:pt>
                <c:pt idx="11">
                  <c:v>Sum of September 2011 Sales</c:v>
                </c:pt>
              </c:strCache>
            </c:strRef>
          </c:cat>
          <c:val>
            <c:numRef>
              <c:f>'Dashboard 2011'!$E$51:$E$62</c:f>
              <c:numCache>
                <c:formatCode>General</c:formatCode>
                <c:ptCount val="12"/>
                <c:pt idx="0">
                  <c:v>6062</c:v>
                </c:pt>
                <c:pt idx="1">
                  <c:v>8277</c:v>
                </c:pt>
                <c:pt idx="2">
                  <c:v>9435</c:v>
                </c:pt>
                <c:pt idx="3">
                  <c:v>8182</c:v>
                </c:pt>
                <c:pt idx="4">
                  <c:v>5075</c:v>
                </c:pt>
                <c:pt idx="5">
                  <c:v>4189</c:v>
                </c:pt>
                <c:pt idx="6">
                  <c:v>3620</c:v>
                </c:pt>
                <c:pt idx="7">
                  <c:v>4591</c:v>
                </c:pt>
                <c:pt idx="8">
                  <c:v>8222</c:v>
                </c:pt>
                <c:pt idx="9">
                  <c:v>8615</c:v>
                </c:pt>
                <c:pt idx="10">
                  <c:v>7645</c:v>
                </c:pt>
                <c:pt idx="11">
                  <c:v>5564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EBE-46CF-B1CA-9ADFFA14F30B}"/>
            </c:ext>
          </c:extLst>
        </c:ser>
        <c:ser>
          <c:idx val="4"/>
          <c:order val="4"/>
          <c:tx>
            <c:strRef>
              <c:f>'Dashboard 2011'!$F$49:$F$50</c:f>
              <c:strCache>
                <c:ptCount val="1"/>
                <c:pt idx="0">
                  <c:v>Hygeine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'Dashboard 2011'!$A$51:$A$62</c:f>
              <c:strCache>
                <c:ptCount val="12"/>
                <c:pt idx="0">
                  <c:v>Sum of January 2011 Sales</c:v>
                </c:pt>
                <c:pt idx="1">
                  <c:v>Sum of February 2011 Sales</c:v>
                </c:pt>
                <c:pt idx="2">
                  <c:v>Sum of March 2011 Sales</c:v>
                </c:pt>
                <c:pt idx="3">
                  <c:v>Sum of April 2011 Sales</c:v>
                </c:pt>
                <c:pt idx="4">
                  <c:v>Sum of May 2011 Sales</c:v>
                </c:pt>
                <c:pt idx="5">
                  <c:v>Sum of June 2011 Sales</c:v>
                </c:pt>
                <c:pt idx="6">
                  <c:v>Sum of July 2011 Sales</c:v>
                </c:pt>
                <c:pt idx="7">
                  <c:v>Sum of August 2011 Sales</c:v>
                </c:pt>
                <c:pt idx="8">
                  <c:v>Sum of December 2011 Sales</c:v>
                </c:pt>
                <c:pt idx="9">
                  <c:v>Sum of November 2011 Sales</c:v>
                </c:pt>
                <c:pt idx="10">
                  <c:v>Sum of October 2011 Sales</c:v>
                </c:pt>
                <c:pt idx="11">
                  <c:v>Sum of September 2011 Sales</c:v>
                </c:pt>
              </c:strCache>
            </c:strRef>
          </c:cat>
          <c:val>
            <c:numRef>
              <c:f>'Dashboard 2011'!$F$51:$F$62</c:f>
              <c:numCache>
                <c:formatCode>General</c:formatCode>
                <c:ptCount val="12"/>
                <c:pt idx="0">
                  <c:v>54</c:v>
                </c:pt>
                <c:pt idx="1">
                  <c:v>54</c:v>
                </c:pt>
                <c:pt idx="2">
                  <c:v>47</c:v>
                </c:pt>
                <c:pt idx="3">
                  <c:v>54</c:v>
                </c:pt>
                <c:pt idx="4">
                  <c:v>38</c:v>
                </c:pt>
                <c:pt idx="5">
                  <c:v>33</c:v>
                </c:pt>
                <c:pt idx="6">
                  <c:v>34</c:v>
                </c:pt>
                <c:pt idx="7">
                  <c:v>41</c:v>
                </c:pt>
                <c:pt idx="8">
                  <c:v>54</c:v>
                </c:pt>
                <c:pt idx="9">
                  <c:v>74</c:v>
                </c:pt>
                <c:pt idx="10">
                  <c:v>54</c:v>
                </c:pt>
                <c:pt idx="11">
                  <c:v>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EBE-46CF-B1CA-9ADFFA14F30B}"/>
            </c:ext>
          </c:extLst>
        </c:ser>
        <c:ser>
          <c:idx val="5"/>
          <c:order val="5"/>
          <c:tx>
            <c:strRef>
              <c:f>'Dashboard 2011'!$G$49:$G$50</c:f>
              <c:strCache>
                <c:ptCount val="1"/>
                <c:pt idx="0">
                  <c:v>Leisure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'Dashboard 2011'!$A$51:$A$62</c:f>
              <c:strCache>
                <c:ptCount val="12"/>
                <c:pt idx="0">
                  <c:v>Sum of January 2011 Sales</c:v>
                </c:pt>
                <c:pt idx="1">
                  <c:v>Sum of February 2011 Sales</c:v>
                </c:pt>
                <c:pt idx="2">
                  <c:v>Sum of March 2011 Sales</c:v>
                </c:pt>
                <c:pt idx="3">
                  <c:v>Sum of April 2011 Sales</c:v>
                </c:pt>
                <c:pt idx="4">
                  <c:v>Sum of May 2011 Sales</c:v>
                </c:pt>
                <c:pt idx="5">
                  <c:v>Sum of June 2011 Sales</c:v>
                </c:pt>
                <c:pt idx="6">
                  <c:v>Sum of July 2011 Sales</c:v>
                </c:pt>
                <c:pt idx="7">
                  <c:v>Sum of August 2011 Sales</c:v>
                </c:pt>
                <c:pt idx="8">
                  <c:v>Sum of December 2011 Sales</c:v>
                </c:pt>
                <c:pt idx="9">
                  <c:v>Sum of November 2011 Sales</c:v>
                </c:pt>
                <c:pt idx="10">
                  <c:v>Sum of October 2011 Sales</c:v>
                </c:pt>
                <c:pt idx="11">
                  <c:v>Sum of September 2011 Sales</c:v>
                </c:pt>
              </c:strCache>
            </c:strRef>
          </c:cat>
          <c:val>
            <c:numRef>
              <c:f>'Dashboard 2011'!$G$51:$G$62</c:f>
              <c:numCache>
                <c:formatCode>General</c:formatCode>
                <c:ptCount val="12"/>
                <c:pt idx="0">
                  <c:v>1042</c:v>
                </c:pt>
                <c:pt idx="1">
                  <c:v>2116</c:v>
                </c:pt>
                <c:pt idx="2">
                  <c:v>1948</c:v>
                </c:pt>
                <c:pt idx="3">
                  <c:v>1613</c:v>
                </c:pt>
                <c:pt idx="4">
                  <c:v>1248</c:v>
                </c:pt>
                <c:pt idx="5">
                  <c:v>969</c:v>
                </c:pt>
                <c:pt idx="6">
                  <c:v>807</c:v>
                </c:pt>
                <c:pt idx="7">
                  <c:v>1336</c:v>
                </c:pt>
                <c:pt idx="8">
                  <c:v>1647</c:v>
                </c:pt>
                <c:pt idx="9">
                  <c:v>1448</c:v>
                </c:pt>
                <c:pt idx="10">
                  <c:v>1613</c:v>
                </c:pt>
                <c:pt idx="11">
                  <c:v>1948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8EBE-46CF-B1CA-9ADFFA14F3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6535048"/>
        <c:axId val="836537288"/>
      </c:lineChart>
      <c:catAx>
        <c:axId val="836535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6537288"/>
        <c:crosses val="autoZero"/>
        <c:auto val="1"/>
        <c:lblAlgn val="ctr"/>
        <c:lblOffset val="100"/>
        <c:noMultiLvlLbl val="0"/>
      </c:catAx>
      <c:valAx>
        <c:axId val="836537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6535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[Sales DataSet Assignment 3.xlsx]Dashboard 2011!PivotTable151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Sales for 2011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'Dashboard 2011'!$B$195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D74-40EB-B076-CCAD0843F09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D74-40EB-B076-CCAD0843F09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D74-40EB-B076-CCAD0843F09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D74-40EB-B076-CCAD0843F09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D74-40EB-B076-CCAD0843F090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D74-40EB-B076-CCAD0843F09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'Dashboard 2011'!$A$196:$A$202</c:f>
              <c:strCache>
                <c:ptCount val="6"/>
                <c:pt idx="0">
                  <c:v>Beverage</c:v>
                </c:pt>
                <c:pt idx="1">
                  <c:v>Drug</c:v>
                </c:pt>
                <c:pt idx="2">
                  <c:v>Food</c:v>
                </c:pt>
                <c:pt idx="3">
                  <c:v>Gambling</c:v>
                </c:pt>
                <c:pt idx="4">
                  <c:v>Hygeine</c:v>
                </c:pt>
                <c:pt idx="5">
                  <c:v>Leisure</c:v>
                </c:pt>
              </c:strCache>
            </c:strRef>
          </c:cat>
          <c:val>
            <c:numRef>
              <c:f>'Dashboard 2011'!$B$196:$B$202</c:f>
              <c:numCache>
                <c:formatCode>General</c:formatCode>
                <c:ptCount val="6"/>
                <c:pt idx="0">
                  <c:v>275075</c:v>
                </c:pt>
                <c:pt idx="1">
                  <c:v>16616</c:v>
                </c:pt>
                <c:pt idx="2">
                  <c:v>1156997</c:v>
                </c:pt>
                <c:pt idx="3">
                  <c:v>79477</c:v>
                </c:pt>
                <c:pt idx="4">
                  <c:v>591</c:v>
                </c:pt>
                <c:pt idx="5">
                  <c:v>17735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D74-40EB-B076-CCAD0843F090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[Sales DataSet Assignment 3.xlsx]Dashboard 2012!PivotTable152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Line Trend</a:t>
            </a:r>
            <a:r>
              <a:rPr lang="en-IN" baseline="0"/>
              <a:t> Product Category wise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4.0652418447694037E-2"/>
          <c:y val="0.16101633129192183"/>
          <c:w val="0.79256622813452671"/>
          <c:h val="0.66417104111986003"/>
        </c:manualLayout>
      </c:layout>
      <c:lineChart>
        <c:grouping val="standard"/>
        <c:varyColors val="0"/>
        <c:ser>
          <c:idx val="0"/>
          <c:order val="0"/>
          <c:tx>
            <c:strRef>
              <c:f>'Dashboard 2012'!$B$45:$B$46</c:f>
              <c:strCache>
                <c:ptCount val="1"/>
                <c:pt idx="0">
                  <c:v>Beverage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'Dashboard 2012'!$A$47:$A$58</c:f>
              <c:strCache>
                <c:ptCount val="12"/>
                <c:pt idx="0">
                  <c:v>Sum of January 2012 Sales</c:v>
                </c:pt>
                <c:pt idx="1">
                  <c:v>Sum of February 2012 Sales</c:v>
                </c:pt>
                <c:pt idx="2">
                  <c:v>Sum of March 2012 Sales</c:v>
                </c:pt>
                <c:pt idx="3">
                  <c:v>Sum of April 2012 Sales</c:v>
                </c:pt>
                <c:pt idx="4">
                  <c:v>Sum of May 2012 Sales</c:v>
                </c:pt>
                <c:pt idx="5">
                  <c:v>Sum of June 2012 Sales</c:v>
                </c:pt>
                <c:pt idx="6">
                  <c:v>Sum of July 2012 Sales</c:v>
                </c:pt>
                <c:pt idx="7">
                  <c:v>Sum of August 2012 Sales</c:v>
                </c:pt>
                <c:pt idx="8">
                  <c:v>Sum of September 2012 Sales</c:v>
                </c:pt>
                <c:pt idx="9">
                  <c:v>Sum of October 2012 Sales</c:v>
                </c:pt>
                <c:pt idx="10">
                  <c:v>Sum of November 2012 Sales</c:v>
                </c:pt>
                <c:pt idx="11">
                  <c:v>Sum of December 2012 Sales</c:v>
                </c:pt>
              </c:strCache>
            </c:strRef>
          </c:cat>
          <c:val>
            <c:numRef>
              <c:f>'Dashboard 2012'!$B$47:$B$58</c:f>
              <c:numCache>
                <c:formatCode>General</c:formatCode>
                <c:ptCount val="12"/>
                <c:pt idx="0">
                  <c:v>27091</c:v>
                </c:pt>
                <c:pt idx="1">
                  <c:v>25003</c:v>
                </c:pt>
                <c:pt idx="2">
                  <c:v>26305</c:v>
                </c:pt>
                <c:pt idx="3">
                  <c:v>24556</c:v>
                </c:pt>
                <c:pt idx="4">
                  <c:v>22760</c:v>
                </c:pt>
                <c:pt idx="5">
                  <c:v>21836</c:v>
                </c:pt>
                <c:pt idx="6">
                  <c:v>13829</c:v>
                </c:pt>
                <c:pt idx="7">
                  <c:v>24912</c:v>
                </c:pt>
                <c:pt idx="8">
                  <c:v>23923</c:v>
                </c:pt>
                <c:pt idx="9">
                  <c:v>20773</c:v>
                </c:pt>
                <c:pt idx="10">
                  <c:v>22630</c:v>
                </c:pt>
                <c:pt idx="11">
                  <c:v>24213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0A2-492A-8E69-639C40AADB70}"/>
            </c:ext>
          </c:extLst>
        </c:ser>
        <c:ser>
          <c:idx val="1"/>
          <c:order val="1"/>
          <c:tx>
            <c:strRef>
              <c:f>'Dashboard 2012'!$C$45:$C$46</c:f>
              <c:strCache>
                <c:ptCount val="1"/>
                <c:pt idx="0">
                  <c:v>Drug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'Dashboard 2012'!$A$47:$A$58</c:f>
              <c:strCache>
                <c:ptCount val="12"/>
                <c:pt idx="0">
                  <c:v>Sum of January 2012 Sales</c:v>
                </c:pt>
                <c:pt idx="1">
                  <c:v>Sum of February 2012 Sales</c:v>
                </c:pt>
                <c:pt idx="2">
                  <c:v>Sum of March 2012 Sales</c:v>
                </c:pt>
                <c:pt idx="3">
                  <c:v>Sum of April 2012 Sales</c:v>
                </c:pt>
                <c:pt idx="4">
                  <c:v>Sum of May 2012 Sales</c:v>
                </c:pt>
                <c:pt idx="5">
                  <c:v>Sum of June 2012 Sales</c:v>
                </c:pt>
                <c:pt idx="6">
                  <c:v>Sum of July 2012 Sales</c:v>
                </c:pt>
                <c:pt idx="7">
                  <c:v>Sum of August 2012 Sales</c:v>
                </c:pt>
                <c:pt idx="8">
                  <c:v>Sum of September 2012 Sales</c:v>
                </c:pt>
                <c:pt idx="9">
                  <c:v>Sum of October 2012 Sales</c:v>
                </c:pt>
                <c:pt idx="10">
                  <c:v>Sum of November 2012 Sales</c:v>
                </c:pt>
                <c:pt idx="11">
                  <c:v>Sum of December 2012 Sales</c:v>
                </c:pt>
              </c:strCache>
            </c:strRef>
          </c:cat>
          <c:val>
            <c:numRef>
              <c:f>'Dashboard 2012'!$C$47:$C$58</c:f>
              <c:numCache>
                <c:formatCode>General</c:formatCode>
                <c:ptCount val="12"/>
                <c:pt idx="0">
                  <c:v>1364</c:v>
                </c:pt>
                <c:pt idx="1">
                  <c:v>1815</c:v>
                </c:pt>
                <c:pt idx="2">
                  <c:v>2205</c:v>
                </c:pt>
                <c:pt idx="3">
                  <c:v>1776</c:v>
                </c:pt>
                <c:pt idx="4">
                  <c:v>1569</c:v>
                </c:pt>
                <c:pt idx="5">
                  <c:v>801</c:v>
                </c:pt>
                <c:pt idx="6">
                  <c:v>837</c:v>
                </c:pt>
                <c:pt idx="7">
                  <c:v>940</c:v>
                </c:pt>
                <c:pt idx="8">
                  <c:v>1947</c:v>
                </c:pt>
                <c:pt idx="9">
                  <c:v>1008</c:v>
                </c:pt>
                <c:pt idx="10">
                  <c:v>1477</c:v>
                </c:pt>
                <c:pt idx="11">
                  <c:v>1042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0A2-492A-8E69-639C40AADB70}"/>
            </c:ext>
          </c:extLst>
        </c:ser>
        <c:ser>
          <c:idx val="2"/>
          <c:order val="2"/>
          <c:tx>
            <c:strRef>
              <c:f>'Dashboard 2012'!$D$45:$D$46</c:f>
              <c:strCache>
                <c:ptCount val="1"/>
                <c:pt idx="0">
                  <c:v>Food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'Dashboard 2012'!$A$47:$A$58</c:f>
              <c:strCache>
                <c:ptCount val="12"/>
                <c:pt idx="0">
                  <c:v>Sum of January 2012 Sales</c:v>
                </c:pt>
                <c:pt idx="1">
                  <c:v>Sum of February 2012 Sales</c:v>
                </c:pt>
                <c:pt idx="2">
                  <c:v>Sum of March 2012 Sales</c:v>
                </c:pt>
                <c:pt idx="3">
                  <c:v>Sum of April 2012 Sales</c:v>
                </c:pt>
                <c:pt idx="4">
                  <c:v>Sum of May 2012 Sales</c:v>
                </c:pt>
                <c:pt idx="5">
                  <c:v>Sum of June 2012 Sales</c:v>
                </c:pt>
                <c:pt idx="6">
                  <c:v>Sum of July 2012 Sales</c:v>
                </c:pt>
                <c:pt idx="7">
                  <c:v>Sum of August 2012 Sales</c:v>
                </c:pt>
                <c:pt idx="8">
                  <c:v>Sum of September 2012 Sales</c:v>
                </c:pt>
                <c:pt idx="9">
                  <c:v>Sum of October 2012 Sales</c:v>
                </c:pt>
                <c:pt idx="10">
                  <c:v>Sum of November 2012 Sales</c:v>
                </c:pt>
                <c:pt idx="11">
                  <c:v>Sum of December 2012 Sales</c:v>
                </c:pt>
              </c:strCache>
            </c:strRef>
          </c:cat>
          <c:val>
            <c:numRef>
              <c:f>'Dashboard 2012'!$D$47:$D$58</c:f>
              <c:numCache>
                <c:formatCode>General</c:formatCode>
                <c:ptCount val="12"/>
                <c:pt idx="0">
                  <c:v>95693</c:v>
                </c:pt>
                <c:pt idx="1">
                  <c:v>110880</c:v>
                </c:pt>
                <c:pt idx="2">
                  <c:v>101593</c:v>
                </c:pt>
                <c:pt idx="3">
                  <c:v>106965</c:v>
                </c:pt>
                <c:pt idx="4">
                  <c:v>73480</c:v>
                </c:pt>
                <c:pt idx="5">
                  <c:v>70027</c:v>
                </c:pt>
                <c:pt idx="6">
                  <c:v>55068</c:v>
                </c:pt>
                <c:pt idx="7">
                  <c:v>97585</c:v>
                </c:pt>
                <c:pt idx="8">
                  <c:v>116958</c:v>
                </c:pt>
                <c:pt idx="9">
                  <c:v>127539</c:v>
                </c:pt>
                <c:pt idx="10">
                  <c:v>110490</c:v>
                </c:pt>
                <c:pt idx="11">
                  <c:v>102292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0A2-492A-8E69-639C40AADB70}"/>
            </c:ext>
          </c:extLst>
        </c:ser>
        <c:ser>
          <c:idx val="3"/>
          <c:order val="3"/>
          <c:tx>
            <c:strRef>
              <c:f>'Dashboard 2012'!$E$45:$E$46</c:f>
              <c:strCache>
                <c:ptCount val="1"/>
                <c:pt idx="0">
                  <c:v>Gambling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'Dashboard 2012'!$A$47:$A$58</c:f>
              <c:strCache>
                <c:ptCount val="12"/>
                <c:pt idx="0">
                  <c:v>Sum of January 2012 Sales</c:v>
                </c:pt>
                <c:pt idx="1">
                  <c:v>Sum of February 2012 Sales</c:v>
                </c:pt>
                <c:pt idx="2">
                  <c:v>Sum of March 2012 Sales</c:v>
                </c:pt>
                <c:pt idx="3">
                  <c:v>Sum of April 2012 Sales</c:v>
                </c:pt>
                <c:pt idx="4">
                  <c:v>Sum of May 2012 Sales</c:v>
                </c:pt>
                <c:pt idx="5">
                  <c:v>Sum of June 2012 Sales</c:v>
                </c:pt>
                <c:pt idx="6">
                  <c:v>Sum of July 2012 Sales</c:v>
                </c:pt>
                <c:pt idx="7">
                  <c:v>Sum of August 2012 Sales</c:v>
                </c:pt>
                <c:pt idx="8">
                  <c:v>Sum of September 2012 Sales</c:v>
                </c:pt>
                <c:pt idx="9">
                  <c:v>Sum of October 2012 Sales</c:v>
                </c:pt>
                <c:pt idx="10">
                  <c:v>Sum of November 2012 Sales</c:v>
                </c:pt>
                <c:pt idx="11">
                  <c:v>Sum of December 2012 Sales</c:v>
                </c:pt>
              </c:strCache>
            </c:strRef>
          </c:cat>
          <c:val>
            <c:numRef>
              <c:f>'Dashboard 2012'!$E$47:$E$58</c:f>
              <c:numCache>
                <c:formatCode>General</c:formatCode>
                <c:ptCount val="12"/>
                <c:pt idx="0">
                  <c:v>6124</c:v>
                </c:pt>
                <c:pt idx="1">
                  <c:v>8359</c:v>
                </c:pt>
                <c:pt idx="2">
                  <c:v>9529</c:v>
                </c:pt>
                <c:pt idx="3">
                  <c:v>8263</c:v>
                </c:pt>
                <c:pt idx="4">
                  <c:v>5125</c:v>
                </c:pt>
                <c:pt idx="5">
                  <c:v>4231</c:v>
                </c:pt>
                <c:pt idx="6">
                  <c:v>3657</c:v>
                </c:pt>
                <c:pt idx="7">
                  <c:v>4636</c:v>
                </c:pt>
                <c:pt idx="8">
                  <c:v>5619</c:v>
                </c:pt>
                <c:pt idx="9">
                  <c:v>7721</c:v>
                </c:pt>
                <c:pt idx="10">
                  <c:v>8701</c:v>
                </c:pt>
                <c:pt idx="11">
                  <c:v>8304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0A2-492A-8E69-639C40AADB70}"/>
            </c:ext>
          </c:extLst>
        </c:ser>
        <c:ser>
          <c:idx val="4"/>
          <c:order val="4"/>
          <c:tx>
            <c:strRef>
              <c:f>'Dashboard 2012'!$F$45:$F$46</c:f>
              <c:strCache>
                <c:ptCount val="1"/>
                <c:pt idx="0">
                  <c:v>Hygeine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'Dashboard 2012'!$A$47:$A$58</c:f>
              <c:strCache>
                <c:ptCount val="12"/>
                <c:pt idx="0">
                  <c:v>Sum of January 2012 Sales</c:v>
                </c:pt>
                <c:pt idx="1">
                  <c:v>Sum of February 2012 Sales</c:v>
                </c:pt>
                <c:pt idx="2">
                  <c:v>Sum of March 2012 Sales</c:v>
                </c:pt>
                <c:pt idx="3">
                  <c:v>Sum of April 2012 Sales</c:v>
                </c:pt>
                <c:pt idx="4">
                  <c:v>Sum of May 2012 Sales</c:v>
                </c:pt>
                <c:pt idx="5">
                  <c:v>Sum of June 2012 Sales</c:v>
                </c:pt>
                <c:pt idx="6">
                  <c:v>Sum of July 2012 Sales</c:v>
                </c:pt>
                <c:pt idx="7">
                  <c:v>Sum of August 2012 Sales</c:v>
                </c:pt>
                <c:pt idx="8">
                  <c:v>Sum of September 2012 Sales</c:v>
                </c:pt>
                <c:pt idx="9">
                  <c:v>Sum of October 2012 Sales</c:v>
                </c:pt>
                <c:pt idx="10">
                  <c:v>Sum of November 2012 Sales</c:v>
                </c:pt>
                <c:pt idx="11">
                  <c:v>Sum of December 2012 Sales</c:v>
                </c:pt>
              </c:strCache>
            </c:strRef>
          </c:cat>
          <c:val>
            <c:numRef>
              <c:f>'Dashboard 2012'!$F$47:$F$58</c:f>
              <c:numCache>
                <c:formatCode>General</c:formatCode>
                <c:ptCount val="12"/>
                <c:pt idx="0">
                  <c:v>55</c:v>
                </c:pt>
                <c:pt idx="1">
                  <c:v>55</c:v>
                </c:pt>
                <c:pt idx="2">
                  <c:v>47</c:v>
                </c:pt>
                <c:pt idx="3">
                  <c:v>55</c:v>
                </c:pt>
                <c:pt idx="4">
                  <c:v>38</c:v>
                </c:pt>
                <c:pt idx="5">
                  <c:v>33</c:v>
                </c:pt>
                <c:pt idx="6">
                  <c:v>34</c:v>
                </c:pt>
                <c:pt idx="7">
                  <c:v>41</c:v>
                </c:pt>
                <c:pt idx="8">
                  <c:v>55</c:v>
                </c:pt>
                <c:pt idx="9">
                  <c:v>55</c:v>
                </c:pt>
                <c:pt idx="10">
                  <c:v>75</c:v>
                </c:pt>
                <c:pt idx="11">
                  <c:v>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0A2-492A-8E69-639C40AADB70}"/>
            </c:ext>
          </c:extLst>
        </c:ser>
        <c:ser>
          <c:idx val="5"/>
          <c:order val="5"/>
          <c:tx>
            <c:strRef>
              <c:f>'Dashboard 2012'!$G$45:$G$46</c:f>
              <c:strCache>
                <c:ptCount val="1"/>
                <c:pt idx="0">
                  <c:v>Leisure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'Dashboard 2012'!$A$47:$A$58</c:f>
              <c:strCache>
                <c:ptCount val="12"/>
                <c:pt idx="0">
                  <c:v>Sum of January 2012 Sales</c:v>
                </c:pt>
                <c:pt idx="1">
                  <c:v>Sum of February 2012 Sales</c:v>
                </c:pt>
                <c:pt idx="2">
                  <c:v>Sum of March 2012 Sales</c:v>
                </c:pt>
                <c:pt idx="3">
                  <c:v>Sum of April 2012 Sales</c:v>
                </c:pt>
                <c:pt idx="4">
                  <c:v>Sum of May 2012 Sales</c:v>
                </c:pt>
                <c:pt idx="5">
                  <c:v>Sum of June 2012 Sales</c:v>
                </c:pt>
                <c:pt idx="6">
                  <c:v>Sum of July 2012 Sales</c:v>
                </c:pt>
                <c:pt idx="7">
                  <c:v>Sum of August 2012 Sales</c:v>
                </c:pt>
                <c:pt idx="8">
                  <c:v>Sum of September 2012 Sales</c:v>
                </c:pt>
                <c:pt idx="9">
                  <c:v>Sum of October 2012 Sales</c:v>
                </c:pt>
                <c:pt idx="10">
                  <c:v>Sum of November 2012 Sales</c:v>
                </c:pt>
                <c:pt idx="11">
                  <c:v>Sum of December 2012 Sales</c:v>
                </c:pt>
              </c:strCache>
            </c:strRef>
          </c:cat>
          <c:val>
            <c:numRef>
              <c:f>'Dashboard 2012'!$G$47:$G$58</c:f>
              <c:numCache>
                <c:formatCode>General</c:formatCode>
                <c:ptCount val="12"/>
                <c:pt idx="0">
                  <c:v>1052</c:v>
                </c:pt>
                <c:pt idx="1">
                  <c:v>2137</c:v>
                </c:pt>
                <c:pt idx="2">
                  <c:v>1968</c:v>
                </c:pt>
                <c:pt idx="3">
                  <c:v>1629</c:v>
                </c:pt>
                <c:pt idx="4">
                  <c:v>1261</c:v>
                </c:pt>
                <c:pt idx="5">
                  <c:v>979</c:v>
                </c:pt>
                <c:pt idx="6">
                  <c:v>815</c:v>
                </c:pt>
                <c:pt idx="7">
                  <c:v>1349</c:v>
                </c:pt>
                <c:pt idx="8">
                  <c:v>1968</c:v>
                </c:pt>
                <c:pt idx="9">
                  <c:v>1629</c:v>
                </c:pt>
                <c:pt idx="10">
                  <c:v>1462</c:v>
                </c:pt>
                <c:pt idx="11">
                  <c:v>1663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00A2-492A-8E69-639C40AADB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18356024"/>
        <c:axId val="718356984"/>
      </c:lineChart>
      <c:catAx>
        <c:axId val="718356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8356984"/>
        <c:crosses val="autoZero"/>
        <c:auto val="1"/>
        <c:lblAlgn val="ctr"/>
        <c:lblOffset val="100"/>
        <c:noMultiLvlLbl val="0"/>
      </c:catAx>
      <c:valAx>
        <c:axId val="718356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8356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[Sales DataSet Assignment 3.xlsx]Sheet18!PivotTable171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Sales Productcatergory wise for 2012</a:t>
            </a:r>
          </a:p>
        </c:rich>
      </c:tx>
      <c:layout>
        <c:manualLayout>
          <c:xMode val="edge"/>
          <c:yMode val="edge"/>
          <c:x val="0.10029018844554544"/>
          <c:y val="6.795422031473533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Sheet18!$B$3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113-4AA7-AF40-18EB9CDE7F1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113-4AA7-AF40-18EB9CDE7F1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113-4AA7-AF40-18EB9CDE7F1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113-4AA7-AF40-18EB9CDE7F1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8113-4AA7-AF40-18EB9CDE7F1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8113-4AA7-AF40-18EB9CDE7F1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Sheet18!$A$4:$A$10</c:f>
              <c:strCache>
                <c:ptCount val="6"/>
                <c:pt idx="0">
                  <c:v>Beverage</c:v>
                </c:pt>
                <c:pt idx="1">
                  <c:v>Drug</c:v>
                </c:pt>
                <c:pt idx="2">
                  <c:v>Food</c:v>
                </c:pt>
                <c:pt idx="3">
                  <c:v>Gambling</c:v>
                </c:pt>
                <c:pt idx="4">
                  <c:v>Hygeine</c:v>
                </c:pt>
                <c:pt idx="5">
                  <c:v>Leisure</c:v>
                </c:pt>
              </c:strCache>
            </c:strRef>
          </c:cat>
          <c:val>
            <c:numRef>
              <c:f>Sheet18!$B$4:$B$10</c:f>
              <c:numCache>
                <c:formatCode>0.00%</c:formatCode>
                <c:ptCount val="6"/>
                <c:pt idx="0">
                  <c:v>0.17787319913877492</c:v>
                </c:pt>
                <c:pt idx="1">
                  <c:v>1.074354609366047E-2</c:v>
                </c:pt>
                <c:pt idx="2">
                  <c:v>0.74814287936766666</c:v>
                </c:pt>
                <c:pt idx="3">
                  <c:v>5.1389887455576676E-2</c:v>
                </c:pt>
                <c:pt idx="4">
                  <c:v>3.8285206864960134E-4</c:v>
                </c:pt>
                <c:pt idx="5">
                  <c:v>1.1467635875671671E-2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8113-4AA7-AF40-18EB9CDE7F1F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[Dashboard Data File (version 1).xlsb]3!PivotTable1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2013 sales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  <c:pivotFmt>
        <c:idx val="17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'3'!$B$3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ED3-44D4-9BED-FB7B1D72AA0B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2-5ED3-44D4-9BED-FB7B1D72AA0B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3-5ED3-44D4-9BED-FB7B1D72AA0B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4-5ED3-44D4-9BED-FB7B1D72AA0B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5-5ED3-44D4-9BED-FB7B1D72AA0B}"/>
              </c:ext>
            </c:extLst>
          </c:dPt>
          <c:dPt>
            <c:idx val="5"/>
            <c:bubble3D val="0"/>
            <c:extLst>
              <c:ext xmlns:c16="http://schemas.microsoft.com/office/drawing/2014/chart" uri="{C3380CC4-5D6E-409C-BE32-E72D297353CC}">
                <c16:uniqueId val="{00000006-5ED3-44D4-9BED-FB7B1D72AA0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'3'!$A$4:$A$10</c:f>
              <c:strCache>
                <c:ptCount val="6"/>
                <c:pt idx="0">
                  <c:v>Beverage</c:v>
                </c:pt>
                <c:pt idx="1">
                  <c:v>Drug</c:v>
                </c:pt>
                <c:pt idx="2">
                  <c:v>Food</c:v>
                </c:pt>
                <c:pt idx="3">
                  <c:v>Gambling</c:v>
                </c:pt>
                <c:pt idx="4">
                  <c:v>Hygeine</c:v>
                </c:pt>
                <c:pt idx="5">
                  <c:v>Leisure</c:v>
                </c:pt>
              </c:strCache>
            </c:strRef>
          </c:cat>
          <c:val>
            <c:numRef>
              <c:f>'3'!$B$4:$B$10</c:f>
              <c:numCache>
                <c:formatCode>General</c:formatCode>
                <c:ptCount val="6"/>
                <c:pt idx="0">
                  <c:v>282984</c:v>
                </c:pt>
                <c:pt idx="1">
                  <c:v>17081</c:v>
                </c:pt>
                <c:pt idx="2">
                  <c:v>1191312</c:v>
                </c:pt>
                <c:pt idx="3">
                  <c:v>81808</c:v>
                </c:pt>
                <c:pt idx="4">
                  <c:v>613</c:v>
                </c:pt>
                <c:pt idx="5">
                  <c:v>18284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ED3-44D4-9BED-FB7B1D72AA0B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[Dashboard Data File (version 1).xlsb]2!PivotTable3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line chart trend for 2013 sales by product category</a:t>
            </a:r>
          </a:p>
        </c:rich>
      </c:tx>
      <c:layout>
        <c:manualLayout>
          <c:xMode val="edge"/>
          <c:yMode val="edge"/>
          <c:x val="0.13808857808857808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'2'!$B$3:$B$4</c:f>
              <c:strCache>
                <c:ptCount val="1"/>
                <c:pt idx="0">
                  <c:v>Beverage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'2'!$A$5:$A$16</c:f>
              <c:strCache>
                <c:ptCount val="12"/>
                <c:pt idx="0">
                  <c:v>Sum of January 2013 Sales</c:v>
                </c:pt>
                <c:pt idx="1">
                  <c:v>Sum of February 2013 Sales</c:v>
                </c:pt>
                <c:pt idx="2">
                  <c:v>Sum of March 2013 Sales</c:v>
                </c:pt>
                <c:pt idx="3">
                  <c:v>Sum of April 2013 Sales</c:v>
                </c:pt>
                <c:pt idx="4">
                  <c:v>Sum of May 2013 Sales</c:v>
                </c:pt>
                <c:pt idx="5">
                  <c:v>Sum of June 2013 Sales</c:v>
                </c:pt>
                <c:pt idx="6">
                  <c:v>Sum of July 2013 Sales</c:v>
                </c:pt>
                <c:pt idx="7">
                  <c:v>Sum of August 2013 Sales</c:v>
                </c:pt>
                <c:pt idx="8">
                  <c:v>Sum of September 2013 Sales</c:v>
                </c:pt>
                <c:pt idx="9">
                  <c:v>Sum of October 2013 Sales</c:v>
                </c:pt>
                <c:pt idx="10">
                  <c:v>Sum of November 2013 Sales</c:v>
                </c:pt>
                <c:pt idx="11">
                  <c:v>Sum of December 2013 Sales</c:v>
                </c:pt>
              </c:strCache>
            </c:strRef>
          </c:cat>
          <c:val>
            <c:numRef>
              <c:f>'2'!$B$5:$B$16</c:f>
              <c:numCache>
                <c:formatCode>General</c:formatCode>
                <c:ptCount val="12"/>
                <c:pt idx="0">
                  <c:v>27430</c:v>
                </c:pt>
                <c:pt idx="1">
                  <c:v>25313</c:v>
                </c:pt>
                <c:pt idx="2">
                  <c:v>26634</c:v>
                </c:pt>
                <c:pt idx="3">
                  <c:v>24864</c:v>
                </c:pt>
                <c:pt idx="4">
                  <c:v>23047</c:v>
                </c:pt>
                <c:pt idx="5">
                  <c:v>22106</c:v>
                </c:pt>
                <c:pt idx="6">
                  <c:v>14002</c:v>
                </c:pt>
                <c:pt idx="7">
                  <c:v>25222</c:v>
                </c:pt>
                <c:pt idx="8">
                  <c:v>24220</c:v>
                </c:pt>
                <c:pt idx="9">
                  <c:v>21032</c:v>
                </c:pt>
                <c:pt idx="10">
                  <c:v>22912</c:v>
                </c:pt>
                <c:pt idx="11">
                  <c:v>26202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EDB-4AF6-80A2-A38536B089CE}"/>
            </c:ext>
          </c:extLst>
        </c:ser>
        <c:ser>
          <c:idx val="1"/>
          <c:order val="1"/>
          <c:tx>
            <c:strRef>
              <c:f>'2'!$C$3:$C$4</c:f>
              <c:strCache>
                <c:ptCount val="1"/>
                <c:pt idx="0">
                  <c:v>Drug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'2'!$A$5:$A$16</c:f>
              <c:strCache>
                <c:ptCount val="12"/>
                <c:pt idx="0">
                  <c:v>Sum of January 2013 Sales</c:v>
                </c:pt>
                <c:pt idx="1">
                  <c:v>Sum of February 2013 Sales</c:v>
                </c:pt>
                <c:pt idx="2">
                  <c:v>Sum of March 2013 Sales</c:v>
                </c:pt>
                <c:pt idx="3">
                  <c:v>Sum of April 2013 Sales</c:v>
                </c:pt>
                <c:pt idx="4">
                  <c:v>Sum of May 2013 Sales</c:v>
                </c:pt>
                <c:pt idx="5">
                  <c:v>Sum of June 2013 Sales</c:v>
                </c:pt>
                <c:pt idx="6">
                  <c:v>Sum of July 2013 Sales</c:v>
                </c:pt>
                <c:pt idx="7">
                  <c:v>Sum of August 2013 Sales</c:v>
                </c:pt>
                <c:pt idx="8">
                  <c:v>Sum of September 2013 Sales</c:v>
                </c:pt>
                <c:pt idx="9">
                  <c:v>Sum of October 2013 Sales</c:v>
                </c:pt>
                <c:pt idx="10">
                  <c:v>Sum of November 2013 Sales</c:v>
                </c:pt>
                <c:pt idx="11">
                  <c:v>Sum of December 2013 Sales</c:v>
                </c:pt>
              </c:strCache>
            </c:strRef>
          </c:cat>
          <c:val>
            <c:numRef>
              <c:f>'2'!$C$5:$C$16</c:f>
              <c:numCache>
                <c:formatCode>General</c:formatCode>
                <c:ptCount val="12"/>
                <c:pt idx="0">
                  <c:v>1381</c:v>
                </c:pt>
                <c:pt idx="1">
                  <c:v>1837</c:v>
                </c:pt>
                <c:pt idx="2">
                  <c:v>2231</c:v>
                </c:pt>
                <c:pt idx="3">
                  <c:v>1798</c:v>
                </c:pt>
                <c:pt idx="4">
                  <c:v>1589</c:v>
                </c:pt>
                <c:pt idx="5">
                  <c:v>812</c:v>
                </c:pt>
                <c:pt idx="6">
                  <c:v>847</c:v>
                </c:pt>
                <c:pt idx="7">
                  <c:v>951</c:v>
                </c:pt>
                <c:pt idx="8">
                  <c:v>1971</c:v>
                </c:pt>
                <c:pt idx="9">
                  <c:v>1021</c:v>
                </c:pt>
                <c:pt idx="10">
                  <c:v>1495</c:v>
                </c:pt>
                <c:pt idx="11">
                  <c:v>1148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EDB-4AF6-80A2-A38536B089CE}"/>
            </c:ext>
          </c:extLst>
        </c:ser>
        <c:ser>
          <c:idx val="2"/>
          <c:order val="2"/>
          <c:tx>
            <c:strRef>
              <c:f>'2'!$D$3:$D$4</c:f>
              <c:strCache>
                <c:ptCount val="1"/>
                <c:pt idx="0">
                  <c:v>Food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'2'!$A$5:$A$16</c:f>
              <c:strCache>
                <c:ptCount val="12"/>
                <c:pt idx="0">
                  <c:v>Sum of January 2013 Sales</c:v>
                </c:pt>
                <c:pt idx="1">
                  <c:v>Sum of February 2013 Sales</c:v>
                </c:pt>
                <c:pt idx="2">
                  <c:v>Sum of March 2013 Sales</c:v>
                </c:pt>
                <c:pt idx="3">
                  <c:v>Sum of April 2013 Sales</c:v>
                </c:pt>
                <c:pt idx="4">
                  <c:v>Sum of May 2013 Sales</c:v>
                </c:pt>
                <c:pt idx="5">
                  <c:v>Sum of June 2013 Sales</c:v>
                </c:pt>
                <c:pt idx="6">
                  <c:v>Sum of July 2013 Sales</c:v>
                </c:pt>
                <c:pt idx="7">
                  <c:v>Sum of August 2013 Sales</c:v>
                </c:pt>
                <c:pt idx="8">
                  <c:v>Sum of September 2013 Sales</c:v>
                </c:pt>
                <c:pt idx="9">
                  <c:v>Sum of October 2013 Sales</c:v>
                </c:pt>
                <c:pt idx="10">
                  <c:v>Sum of November 2013 Sales</c:v>
                </c:pt>
                <c:pt idx="11">
                  <c:v>Sum of December 2013 Sales</c:v>
                </c:pt>
              </c:strCache>
            </c:strRef>
          </c:cat>
          <c:val>
            <c:numRef>
              <c:f>'2'!$D$5:$D$16</c:f>
              <c:numCache>
                <c:formatCode>General</c:formatCode>
                <c:ptCount val="12"/>
                <c:pt idx="0">
                  <c:v>96890</c:v>
                </c:pt>
                <c:pt idx="1">
                  <c:v>112264</c:v>
                </c:pt>
                <c:pt idx="2">
                  <c:v>102862</c:v>
                </c:pt>
                <c:pt idx="3">
                  <c:v>108302</c:v>
                </c:pt>
                <c:pt idx="4">
                  <c:v>74396</c:v>
                </c:pt>
                <c:pt idx="5">
                  <c:v>70905</c:v>
                </c:pt>
                <c:pt idx="6">
                  <c:v>55760</c:v>
                </c:pt>
                <c:pt idx="7">
                  <c:v>98811</c:v>
                </c:pt>
                <c:pt idx="8">
                  <c:v>118420</c:v>
                </c:pt>
                <c:pt idx="9">
                  <c:v>129133</c:v>
                </c:pt>
                <c:pt idx="10">
                  <c:v>111873</c:v>
                </c:pt>
                <c:pt idx="11">
                  <c:v>111696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EDB-4AF6-80A2-A38536B089CE}"/>
            </c:ext>
          </c:extLst>
        </c:ser>
        <c:ser>
          <c:idx val="3"/>
          <c:order val="3"/>
          <c:tx>
            <c:strRef>
              <c:f>'2'!$E$3:$E$4</c:f>
              <c:strCache>
                <c:ptCount val="1"/>
                <c:pt idx="0">
                  <c:v>Gambling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'2'!$A$5:$A$16</c:f>
              <c:strCache>
                <c:ptCount val="12"/>
                <c:pt idx="0">
                  <c:v>Sum of January 2013 Sales</c:v>
                </c:pt>
                <c:pt idx="1">
                  <c:v>Sum of February 2013 Sales</c:v>
                </c:pt>
                <c:pt idx="2">
                  <c:v>Sum of March 2013 Sales</c:v>
                </c:pt>
                <c:pt idx="3">
                  <c:v>Sum of April 2013 Sales</c:v>
                </c:pt>
                <c:pt idx="4">
                  <c:v>Sum of May 2013 Sales</c:v>
                </c:pt>
                <c:pt idx="5">
                  <c:v>Sum of June 2013 Sales</c:v>
                </c:pt>
                <c:pt idx="6">
                  <c:v>Sum of July 2013 Sales</c:v>
                </c:pt>
                <c:pt idx="7">
                  <c:v>Sum of August 2013 Sales</c:v>
                </c:pt>
                <c:pt idx="8">
                  <c:v>Sum of September 2013 Sales</c:v>
                </c:pt>
                <c:pt idx="9">
                  <c:v>Sum of October 2013 Sales</c:v>
                </c:pt>
                <c:pt idx="10">
                  <c:v>Sum of November 2013 Sales</c:v>
                </c:pt>
                <c:pt idx="11">
                  <c:v>Sum of December 2013 Sales</c:v>
                </c:pt>
              </c:strCache>
            </c:strRef>
          </c:cat>
          <c:val>
            <c:numRef>
              <c:f>'2'!$E$5:$E$16</c:f>
              <c:numCache>
                <c:formatCode>General</c:formatCode>
                <c:ptCount val="12"/>
                <c:pt idx="0">
                  <c:v>6200</c:v>
                </c:pt>
                <c:pt idx="1">
                  <c:v>8464</c:v>
                </c:pt>
                <c:pt idx="2">
                  <c:v>9648</c:v>
                </c:pt>
                <c:pt idx="3">
                  <c:v>8367</c:v>
                </c:pt>
                <c:pt idx="4">
                  <c:v>5188</c:v>
                </c:pt>
                <c:pt idx="5">
                  <c:v>4283</c:v>
                </c:pt>
                <c:pt idx="6">
                  <c:v>3702</c:v>
                </c:pt>
                <c:pt idx="7">
                  <c:v>4695</c:v>
                </c:pt>
                <c:pt idx="8">
                  <c:v>5689</c:v>
                </c:pt>
                <c:pt idx="9">
                  <c:v>7817</c:v>
                </c:pt>
                <c:pt idx="10">
                  <c:v>8809</c:v>
                </c:pt>
                <c:pt idx="11">
                  <c:v>8946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EDB-4AF6-80A2-A38536B089CE}"/>
            </c:ext>
          </c:extLst>
        </c:ser>
        <c:ser>
          <c:idx val="4"/>
          <c:order val="4"/>
          <c:tx>
            <c:strRef>
              <c:f>'2'!$F$3:$F$4</c:f>
              <c:strCache>
                <c:ptCount val="1"/>
                <c:pt idx="0">
                  <c:v>Hygeine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'2'!$A$5:$A$16</c:f>
              <c:strCache>
                <c:ptCount val="12"/>
                <c:pt idx="0">
                  <c:v>Sum of January 2013 Sales</c:v>
                </c:pt>
                <c:pt idx="1">
                  <c:v>Sum of February 2013 Sales</c:v>
                </c:pt>
                <c:pt idx="2">
                  <c:v>Sum of March 2013 Sales</c:v>
                </c:pt>
                <c:pt idx="3">
                  <c:v>Sum of April 2013 Sales</c:v>
                </c:pt>
                <c:pt idx="4">
                  <c:v>Sum of May 2013 Sales</c:v>
                </c:pt>
                <c:pt idx="5">
                  <c:v>Sum of June 2013 Sales</c:v>
                </c:pt>
                <c:pt idx="6">
                  <c:v>Sum of July 2013 Sales</c:v>
                </c:pt>
                <c:pt idx="7">
                  <c:v>Sum of August 2013 Sales</c:v>
                </c:pt>
                <c:pt idx="8">
                  <c:v>Sum of September 2013 Sales</c:v>
                </c:pt>
                <c:pt idx="9">
                  <c:v>Sum of October 2013 Sales</c:v>
                </c:pt>
                <c:pt idx="10">
                  <c:v>Sum of November 2013 Sales</c:v>
                </c:pt>
                <c:pt idx="11">
                  <c:v>Sum of December 2013 Sales</c:v>
                </c:pt>
              </c:strCache>
            </c:strRef>
          </c:cat>
          <c:val>
            <c:numRef>
              <c:f>'2'!$F$5:$F$16</c:f>
              <c:numCache>
                <c:formatCode>General</c:formatCode>
                <c:ptCount val="12"/>
                <c:pt idx="0">
                  <c:v>56</c:v>
                </c:pt>
                <c:pt idx="1">
                  <c:v>56</c:v>
                </c:pt>
                <c:pt idx="2">
                  <c:v>48</c:v>
                </c:pt>
                <c:pt idx="3">
                  <c:v>56</c:v>
                </c:pt>
                <c:pt idx="4">
                  <c:v>38</c:v>
                </c:pt>
                <c:pt idx="5">
                  <c:v>33</c:v>
                </c:pt>
                <c:pt idx="6">
                  <c:v>34</c:v>
                </c:pt>
                <c:pt idx="7">
                  <c:v>42</c:v>
                </c:pt>
                <c:pt idx="8">
                  <c:v>56</c:v>
                </c:pt>
                <c:pt idx="9">
                  <c:v>56</c:v>
                </c:pt>
                <c:pt idx="10">
                  <c:v>76</c:v>
                </c:pt>
                <c:pt idx="11">
                  <c:v>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EDB-4AF6-80A2-A38536B089CE}"/>
            </c:ext>
          </c:extLst>
        </c:ser>
        <c:ser>
          <c:idx val="5"/>
          <c:order val="5"/>
          <c:tx>
            <c:strRef>
              <c:f>'2'!$G$3:$G$4</c:f>
              <c:strCache>
                <c:ptCount val="1"/>
                <c:pt idx="0">
                  <c:v>Leisure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'2'!$A$5:$A$16</c:f>
              <c:strCache>
                <c:ptCount val="12"/>
                <c:pt idx="0">
                  <c:v>Sum of January 2013 Sales</c:v>
                </c:pt>
                <c:pt idx="1">
                  <c:v>Sum of February 2013 Sales</c:v>
                </c:pt>
                <c:pt idx="2">
                  <c:v>Sum of March 2013 Sales</c:v>
                </c:pt>
                <c:pt idx="3">
                  <c:v>Sum of April 2013 Sales</c:v>
                </c:pt>
                <c:pt idx="4">
                  <c:v>Sum of May 2013 Sales</c:v>
                </c:pt>
                <c:pt idx="5">
                  <c:v>Sum of June 2013 Sales</c:v>
                </c:pt>
                <c:pt idx="6">
                  <c:v>Sum of July 2013 Sales</c:v>
                </c:pt>
                <c:pt idx="7">
                  <c:v>Sum of August 2013 Sales</c:v>
                </c:pt>
                <c:pt idx="8">
                  <c:v>Sum of September 2013 Sales</c:v>
                </c:pt>
                <c:pt idx="9">
                  <c:v>Sum of October 2013 Sales</c:v>
                </c:pt>
                <c:pt idx="10">
                  <c:v>Sum of November 2013 Sales</c:v>
                </c:pt>
                <c:pt idx="11">
                  <c:v>Sum of December 2013 Sales</c:v>
                </c:pt>
              </c:strCache>
            </c:strRef>
          </c:cat>
          <c:val>
            <c:numRef>
              <c:f>'2'!$G$5:$G$16</c:f>
              <c:numCache>
                <c:formatCode>General</c:formatCode>
                <c:ptCount val="12"/>
                <c:pt idx="0">
                  <c:v>1066</c:v>
                </c:pt>
                <c:pt idx="1">
                  <c:v>2163</c:v>
                </c:pt>
                <c:pt idx="2">
                  <c:v>1992</c:v>
                </c:pt>
                <c:pt idx="3">
                  <c:v>1649</c:v>
                </c:pt>
                <c:pt idx="4">
                  <c:v>1276</c:v>
                </c:pt>
                <c:pt idx="5">
                  <c:v>991</c:v>
                </c:pt>
                <c:pt idx="6">
                  <c:v>825</c:v>
                </c:pt>
                <c:pt idx="7">
                  <c:v>1366</c:v>
                </c:pt>
                <c:pt idx="8">
                  <c:v>1992</c:v>
                </c:pt>
                <c:pt idx="9">
                  <c:v>1649</c:v>
                </c:pt>
                <c:pt idx="10">
                  <c:v>1481</c:v>
                </c:pt>
                <c:pt idx="11">
                  <c:v>1834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CEDB-4AF6-80A2-A38536B089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774018144"/>
        <c:axId val="-1774029568"/>
      </c:lineChart>
      <c:catAx>
        <c:axId val="-177401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74029568"/>
        <c:crosses val="autoZero"/>
        <c:auto val="1"/>
        <c:lblAlgn val="ctr"/>
        <c:lblOffset val="100"/>
        <c:noMultiLvlLbl val="0"/>
      </c:catAx>
      <c:valAx>
        <c:axId val="-1774029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 in $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74018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[Sales DataSet  final Assignment (version 1).xlsb]Combined Dataset Dashboard!PivotTable176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Sales each year Productname 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'Combined Dataset Dashboard'!$B$69</c:f>
              <c:strCache>
                <c:ptCount val="1"/>
                <c:pt idx="0">
                  <c:v>Sum of Total Sales 2011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'Combined Dataset Dashboard'!$A$70:$A$170</c:f>
              <c:strCache>
                <c:ptCount val="100"/>
                <c:pt idx="0">
                  <c:v>$1 Lottery Ticket</c:v>
                </c:pt>
                <c:pt idx="1">
                  <c:v>$10 Lottery Ticket</c:v>
                </c:pt>
                <c:pt idx="2">
                  <c:v>$2 Lottery Ticket</c:v>
                </c:pt>
                <c:pt idx="3">
                  <c:v>$20 Lottery Ticket</c:v>
                </c:pt>
                <c:pt idx="4">
                  <c:v>$5 Lottery Ticket</c:v>
                </c:pt>
                <c:pt idx="5">
                  <c:v>Allergy Pills</c:v>
                </c:pt>
                <c:pt idx="6">
                  <c:v>Apple</c:v>
                </c:pt>
                <c:pt idx="7">
                  <c:v>Apple Cookie</c:v>
                </c:pt>
                <c:pt idx="8">
                  <c:v>Apple Muffin</c:v>
                </c:pt>
                <c:pt idx="9">
                  <c:v>Baconburger</c:v>
                </c:pt>
                <c:pt idx="10">
                  <c:v>Bagged Ice</c:v>
                </c:pt>
                <c:pt idx="11">
                  <c:v>Banana</c:v>
                </c:pt>
                <c:pt idx="12">
                  <c:v>BBQ Chips Bag</c:v>
                </c:pt>
                <c:pt idx="13">
                  <c:v>Bottled Propane</c:v>
                </c:pt>
                <c:pt idx="14">
                  <c:v>Bottled Water</c:v>
                </c:pt>
                <c:pt idx="15">
                  <c:v>Bread Loaf</c:v>
                </c:pt>
                <c:pt idx="16">
                  <c:v>Butterfinger Candy Bar</c:v>
                </c:pt>
                <c:pt idx="17">
                  <c:v>Cappacino</c:v>
                </c:pt>
                <c:pt idx="18">
                  <c:v>Cheese Bread</c:v>
                </c:pt>
                <c:pt idx="19">
                  <c:v>Cheese Pizza Slice</c:v>
                </c:pt>
                <c:pt idx="20">
                  <c:v>Cheese Popcorn Bag</c:v>
                </c:pt>
                <c:pt idx="21">
                  <c:v>Cheeseburger</c:v>
                </c:pt>
                <c:pt idx="22">
                  <c:v>Cherry Gatorade</c:v>
                </c:pt>
                <c:pt idx="23">
                  <c:v>Cherry Soda</c:v>
                </c:pt>
                <c:pt idx="24">
                  <c:v>Chew</c:v>
                </c:pt>
                <c:pt idx="25">
                  <c:v>Chicken Soup</c:v>
                </c:pt>
                <c:pt idx="26">
                  <c:v>Chili</c:v>
                </c:pt>
                <c:pt idx="27">
                  <c:v>Chocolate Chip Cookie</c:v>
                </c:pt>
                <c:pt idx="28">
                  <c:v>Chocolate Chip Muffin</c:v>
                </c:pt>
                <c:pt idx="29">
                  <c:v>Chocolate Cookie</c:v>
                </c:pt>
                <c:pt idx="30">
                  <c:v>Chocolate Ice Cream Pail</c:v>
                </c:pt>
                <c:pt idx="31">
                  <c:v>Chocolate Milk</c:v>
                </c:pt>
                <c:pt idx="32">
                  <c:v>Chocolate Muffin</c:v>
                </c:pt>
                <c:pt idx="33">
                  <c:v>Cigar</c:v>
                </c:pt>
                <c:pt idx="34">
                  <c:v>Cigarettes</c:v>
                </c:pt>
                <c:pt idx="35">
                  <c:v>Coffee</c:v>
                </c:pt>
                <c:pt idx="36">
                  <c:v>Coke 20oz Bottle</c:v>
                </c:pt>
                <c:pt idx="37">
                  <c:v>Cold Tea</c:v>
                </c:pt>
                <c:pt idx="38">
                  <c:v>Cookies and Cream Ice Cream Pail</c:v>
                </c:pt>
                <c:pt idx="39">
                  <c:v>Crossaint</c:v>
                </c:pt>
                <c:pt idx="40">
                  <c:v>Diet Coke 20oz Bottle</c:v>
                </c:pt>
                <c:pt idx="41">
                  <c:v>Diet Energy Drink</c:v>
                </c:pt>
                <c:pt idx="42">
                  <c:v>Diet Pepsi 20oz Bottle</c:v>
                </c:pt>
                <c:pt idx="43">
                  <c:v>Diet Sprite 20oz Bottle</c:v>
                </c:pt>
                <c:pt idx="44">
                  <c:v>Egg and Bacon Sandwich</c:v>
                </c:pt>
                <c:pt idx="45">
                  <c:v>Egg and Cheese Sandwich</c:v>
                </c:pt>
                <c:pt idx="46">
                  <c:v>Egg and Ham Sandwich</c:v>
                </c:pt>
                <c:pt idx="47">
                  <c:v>Egg and Sausage Sandwich</c:v>
                </c:pt>
                <c:pt idx="48">
                  <c:v>Egg Roll</c:v>
                </c:pt>
                <c:pt idx="49">
                  <c:v>Grape Gatorade</c:v>
                </c:pt>
                <c:pt idx="50">
                  <c:v>Grape Soda</c:v>
                </c:pt>
                <c:pt idx="51">
                  <c:v>Hamburger</c:v>
                </c:pt>
                <c:pt idx="52">
                  <c:v>Hamburger Buns</c:v>
                </c:pt>
                <c:pt idx="53">
                  <c:v>Hashbrowns</c:v>
                </c:pt>
                <c:pt idx="54">
                  <c:v>Headache Pills</c:v>
                </c:pt>
                <c:pt idx="55">
                  <c:v>Hot Dog</c:v>
                </c:pt>
                <c:pt idx="56">
                  <c:v>Hot Dog Buns</c:v>
                </c:pt>
                <c:pt idx="57">
                  <c:v>Hot Tea</c:v>
                </c:pt>
                <c:pt idx="58">
                  <c:v>Kit Kat Candy Bar</c:v>
                </c:pt>
                <c:pt idx="59">
                  <c:v>Kiwi Gatorade</c:v>
                </c:pt>
                <c:pt idx="60">
                  <c:v>Kiwi Soda</c:v>
                </c:pt>
                <c:pt idx="61">
                  <c:v>Lemon</c:v>
                </c:pt>
                <c:pt idx="62">
                  <c:v>Lemon Cookie</c:v>
                </c:pt>
                <c:pt idx="63">
                  <c:v>Lemon Gatorade</c:v>
                </c:pt>
                <c:pt idx="64">
                  <c:v>Lemon Muffin</c:v>
                </c:pt>
                <c:pt idx="65">
                  <c:v>Lemon Soda</c:v>
                </c:pt>
                <c:pt idx="66">
                  <c:v>Lime Gatorade</c:v>
                </c:pt>
                <c:pt idx="67">
                  <c:v>Lime Soda</c:v>
                </c:pt>
                <c:pt idx="68">
                  <c:v>Meat Sticks</c:v>
                </c:pt>
                <c:pt idx="69">
                  <c:v>Milky Way Candy Bar</c:v>
                </c:pt>
                <c:pt idx="70">
                  <c:v>Mint Ice Cream Pail</c:v>
                </c:pt>
                <c:pt idx="71">
                  <c:v>Mocha</c:v>
                </c:pt>
                <c:pt idx="72">
                  <c:v>Nail Clipper</c:v>
                </c:pt>
                <c:pt idx="73">
                  <c:v>Newspaper</c:v>
                </c:pt>
                <c:pt idx="74">
                  <c:v>Onion</c:v>
                </c:pt>
                <c:pt idx="75">
                  <c:v>Onionburger</c:v>
                </c:pt>
                <c:pt idx="76">
                  <c:v>Orange</c:v>
                </c:pt>
                <c:pt idx="77">
                  <c:v>Orange Gatorade</c:v>
                </c:pt>
                <c:pt idx="78">
                  <c:v>Orange Juice</c:v>
                </c:pt>
                <c:pt idx="79">
                  <c:v>Orange Soda</c:v>
                </c:pt>
                <c:pt idx="80">
                  <c:v>Pepperoni Pizza Slice</c:v>
                </c:pt>
                <c:pt idx="81">
                  <c:v>Pepsi 20oz Bottle</c:v>
                </c:pt>
                <c:pt idx="82">
                  <c:v>Plain Popcorn Bag</c:v>
                </c:pt>
                <c:pt idx="83">
                  <c:v>Potato</c:v>
                </c:pt>
                <c:pt idx="84">
                  <c:v>Regular Chips Bag</c:v>
                </c:pt>
                <c:pt idx="85">
                  <c:v>Regular Energy Drink</c:v>
                </c:pt>
                <c:pt idx="86">
                  <c:v>Sausage Pizza Slice</c:v>
                </c:pt>
                <c:pt idx="87">
                  <c:v>Sherbet Ice Cream Pail</c:v>
                </c:pt>
                <c:pt idx="88">
                  <c:v>Snickers Candy Bar</c:v>
                </c:pt>
                <c:pt idx="89">
                  <c:v>Sprite 20oz Bottle</c:v>
                </c:pt>
                <c:pt idx="90">
                  <c:v>Strawberry Gatorade</c:v>
                </c:pt>
                <c:pt idx="91">
                  <c:v>Strawberry Milk</c:v>
                </c:pt>
                <c:pt idx="92">
                  <c:v>Strawberry Soda</c:v>
                </c:pt>
                <c:pt idx="93">
                  <c:v>String Cheese</c:v>
                </c:pt>
                <c:pt idx="94">
                  <c:v>Summer Sausage</c:v>
                </c:pt>
                <c:pt idx="95">
                  <c:v>Tomato Soup</c:v>
                </c:pt>
                <c:pt idx="96">
                  <c:v>Vanilla Ice Cream Pail</c:v>
                </c:pt>
                <c:pt idx="97">
                  <c:v>Vegetable Soup</c:v>
                </c:pt>
                <c:pt idx="98">
                  <c:v>Whatchamacallit Candy Bar</c:v>
                </c:pt>
                <c:pt idx="99">
                  <c:v>White Milk</c:v>
                </c:pt>
              </c:strCache>
            </c:strRef>
          </c:cat>
          <c:val>
            <c:numRef>
              <c:f>'Combined Dataset Dashboard'!$B$70:$B$170</c:f>
              <c:numCache>
                <c:formatCode>General</c:formatCode>
                <c:ptCount val="100"/>
                <c:pt idx="0">
                  <c:v>48238</c:v>
                </c:pt>
                <c:pt idx="1">
                  <c:v>1578</c:v>
                </c:pt>
                <c:pt idx="2">
                  <c:v>26807</c:v>
                </c:pt>
                <c:pt idx="3">
                  <c:v>1072</c:v>
                </c:pt>
                <c:pt idx="4">
                  <c:v>1782</c:v>
                </c:pt>
                <c:pt idx="5">
                  <c:v>1094</c:v>
                </c:pt>
                <c:pt idx="6">
                  <c:v>18149</c:v>
                </c:pt>
                <c:pt idx="7">
                  <c:v>30678</c:v>
                </c:pt>
                <c:pt idx="8">
                  <c:v>14521</c:v>
                </c:pt>
                <c:pt idx="9">
                  <c:v>16968</c:v>
                </c:pt>
                <c:pt idx="10">
                  <c:v>4561</c:v>
                </c:pt>
                <c:pt idx="11">
                  <c:v>19726</c:v>
                </c:pt>
                <c:pt idx="12">
                  <c:v>31065</c:v>
                </c:pt>
                <c:pt idx="13">
                  <c:v>3007</c:v>
                </c:pt>
                <c:pt idx="14">
                  <c:v>17320</c:v>
                </c:pt>
                <c:pt idx="15">
                  <c:v>23326</c:v>
                </c:pt>
                <c:pt idx="16">
                  <c:v>20093</c:v>
                </c:pt>
                <c:pt idx="17">
                  <c:v>31417</c:v>
                </c:pt>
                <c:pt idx="18">
                  <c:v>14717</c:v>
                </c:pt>
                <c:pt idx="19">
                  <c:v>17039</c:v>
                </c:pt>
                <c:pt idx="20">
                  <c:v>21545</c:v>
                </c:pt>
                <c:pt idx="21">
                  <c:v>27005</c:v>
                </c:pt>
                <c:pt idx="22">
                  <c:v>5064</c:v>
                </c:pt>
                <c:pt idx="23">
                  <c:v>5381</c:v>
                </c:pt>
                <c:pt idx="24">
                  <c:v>751</c:v>
                </c:pt>
                <c:pt idx="25">
                  <c:v>31887</c:v>
                </c:pt>
                <c:pt idx="26">
                  <c:v>11618</c:v>
                </c:pt>
                <c:pt idx="27">
                  <c:v>29653</c:v>
                </c:pt>
                <c:pt idx="28">
                  <c:v>19577</c:v>
                </c:pt>
                <c:pt idx="29">
                  <c:v>28663</c:v>
                </c:pt>
                <c:pt idx="30">
                  <c:v>25115</c:v>
                </c:pt>
                <c:pt idx="31">
                  <c:v>1631</c:v>
                </c:pt>
                <c:pt idx="32">
                  <c:v>24962</c:v>
                </c:pt>
                <c:pt idx="33">
                  <c:v>2105</c:v>
                </c:pt>
                <c:pt idx="34">
                  <c:v>11253</c:v>
                </c:pt>
                <c:pt idx="35">
                  <c:v>21263</c:v>
                </c:pt>
                <c:pt idx="36">
                  <c:v>15684</c:v>
                </c:pt>
                <c:pt idx="37">
                  <c:v>11388</c:v>
                </c:pt>
                <c:pt idx="38">
                  <c:v>13159</c:v>
                </c:pt>
                <c:pt idx="39">
                  <c:v>10519</c:v>
                </c:pt>
                <c:pt idx="40">
                  <c:v>21384</c:v>
                </c:pt>
                <c:pt idx="41">
                  <c:v>3880</c:v>
                </c:pt>
                <c:pt idx="42">
                  <c:v>12834</c:v>
                </c:pt>
                <c:pt idx="43">
                  <c:v>4282</c:v>
                </c:pt>
                <c:pt idx="44">
                  <c:v>31723</c:v>
                </c:pt>
                <c:pt idx="45">
                  <c:v>30643</c:v>
                </c:pt>
                <c:pt idx="46">
                  <c:v>25887</c:v>
                </c:pt>
                <c:pt idx="47">
                  <c:v>28922</c:v>
                </c:pt>
                <c:pt idx="48">
                  <c:v>24080</c:v>
                </c:pt>
                <c:pt idx="49">
                  <c:v>5381</c:v>
                </c:pt>
                <c:pt idx="50">
                  <c:v>4117</c:v>
                </c:pt>
                <c:pt idx="51">
                  <c:v>29471</c:v>
                </c:pt>
                <c:pt idx="52">
                  <c:v>16673</c:v>
                </c:pt>
                <c:pt idx="53">
                  <c:v>13745</c:v>
                </c:pt>
                <c:pt idx="54">
                  <c:v>1413</c:v>
                </c:pt>
                <c:pt idx="55">
                  <c:v>21964</c:v>
                </c:pt>
                <c:pt idx="56">
                  <c:v>22250</c:v>
                </c:pt>
                <c:pt idx="57">
                  <c:v>5861</c:v>
                </c:pt>
                <c:pt idx="58">
                  <c:v>23402</c:v>
                </c:pt>
                <c:pt idx="59">
                  <c:v>3799</c:v>
                </c:pt>
                <c:pt idx="60">
                  <c:v>4749</c:v>
                </c:pt>
                <c:pt idx="61">
                  <c:v>29322</c:v>
                </c:pt>
                <c:pt idx="62">
                  <c:v>14313</c:v>
                </c:pt>
                <c:pt idx="63">
                  <c:v>4117</c:v>
                </c:pt>
                <c:pt idx="64">
                  <c:v>11256</c:v>
                </c:pt>
                <c:pt idx="65">
                  <c:v>6016</c:v>
                </c:pt>
                <c:pt idx="66">
                  <c:v>4431</c:v>
                </c:pt>
                <c:pt idx="67">
                  <c:v>4117</c:v>
                </c:pt>
                <c:pt idx="68">
                  <c:v>20211</c:v>
                </c:pt>
                <c:pt idx="69">
                  <c:v>17059</c:v>
                </c:pt>
                <c:pt idx="70">
                  <c:v>18310</c:v>
                </c:pt>
                <c:pt idx="71">
                  <c:v>18545</c:v>
                </c:pt>
                <c:pt idx="72">
                  <c:v>591</c:v>
                </c:pt>
                <c:pt idx="73">
                  <c:v>14728</c:v>
                </c:pt>
                <c:pt idx="74">
                  <c:v>20723</c:v>
                </c:pt>
                <c:pt idx="75">
                  <c:v>25706</c:v>
                </c:pt>
                <c:pt idx="76">
                  <c:v>26508</c:v>
                </c:pt>
                <c:pt idx="77">
                  <c:v>5064</c:v>
                </c:pt>
                <c:pt idx="78">
                  <c:v>2607</c:v>
                </c:pt>
                <c:pt idx="79">
                  <c:v>4431</c:v>
                </c:pt>
                <c:pt idx="80">
                  <c:v>18343</c:v>
                </c:pt>
                <c:pt idx="81">
                  <c:v>9981</c:v>
                </c:pt>
                <c:pt idx="82">
                  <c:v>20641</c:v>
                </c:pt>
                <c:pt idx="83">
                  <c:v>28192</c:v>
                </c:pt>
                <c:pt idx="84">
                  <c:v>29427</c:v>
                </c:pt>
                <c:pt idx="85">
                  <c:v>16134</c:v>
                </c:pt>
                <c:pt idx="86">
                  <c:v>13128</c:v>
                </c:pt>
                <c:pt idx="87">
                  <c:v>9996</c:v>
                </c:pt>
                <c:pt idx="88">
                  <c:v>19260</c:v>
                </c:pt>
                <c:pt idx="89">
                  <c:v>7132</c:v>
                </c:pt>
                <c:pt idx="90">
                  <c:v>3799</c:v>
                </c:pt>
                <c:pt idx="91">
                  <c:v>656</c:v>
                </c:pt>
                <c:pt idx="92">
                  <c:v>3166</c:v>
                </c:pt>
                <c:pt idx="93">
                  <c:v>23020</c:v>
                </c:pt>
                <c:pt idx="94">
                  <c:v>11968</c:v>
                </c:pt>
                <c:pt idx="95">
                  <c:v>28161</c:v>
                </c:pt>
                <c:pt idx="96">
                  <c:v>14146</c:v>
                </c:pt>
                <c:pt idx="97">
                  <c:v>11737</c:v>
                </c:pt>
                <c:pt idx="98">
                  <c:v>26825</c:v>
                </c:pt>
                <c:pt idx="99">
                  <c:v>4883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17-4F37-ADB1-567A6391823A}"/>
            </c:ext>
          </c:extLst>
        </c:ser>
        <c:ser>
          <c:idx val="1"/>
          <c:order val="1"/>
          <c:tx>
            <c:strRef>
              <c:f>'Combined Dataset Dashboard'!$C$69</c:f>
              <c:strCache>
                <c:ptCount val="1"/>
                <c:pt idx="0">
                  <c:v>Sum of Total Sales 2012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'Combined Dataset Dashboard'!$A$70:$A$170</c:f>
              <c:strCache>
                <c:ptCount val="100"/>
                <c:pt idx="0">
                  <c:v>$1 Lottery Ticket</c:v>
                </c:pt>
                <c:pt idx="1">
                  <c:v>$10 Lottery Ticket</c:v>
                </c:pt>
                <c:pt idx="2">
                  <c:v>$2 Lottery Ticket</c:v>
                </c:pt>
                <c:pt idx="3">
                  <c:v>$20 Lottery Ticket</c:v>
                </c:pt>
                <c:pt idx="4">
                  <c:v>$5 Lottery Ticket</c:v>
                </c:pt>
                <c:pt idx="5">
                  <c:v>Allergy Pills</c:v>
                </c:pt>
                <c:pt idx="6">
                  <c:v>Apple</c:v>
                </c:pt>
                <c:pt idx="7">
                  <c:v>Apple Cookie</c:v>
                </c:pt>
                <c:pt idx="8">
                  <c:v>Apple Muffin</c:v>
                </c:pt>
                <c:pt idx="9">
                  <c:v>Baconburger</c:v>
                </c:pt>
                <c:pt idx="10">
                  <c:v>Bagged Ice</c:v>
                </c:pt>
                <c:pt idx="11">
                  <c:v>Banana</c:v>
                </c:pt>
                <c:pt idx="12">
                  <c:v>BBQ Chips Bag</c:v>
                </c:pt>
                <c:pt idx="13">
                  <c:v>Bottled Propane</c:v>
                </c:pt>
                <c:pt idx="14">
                  <c:v>Bottled Water</c:v>
                </c:pt>
                <c:pt idx="15">
                  <c:v>Bread Loaf</c:v>
                </c:pt>
                <c:pt idx="16">
                  <c:v>Butterfinger Candy Bar</c:v>
                </c:pt>
                <c:pt idx="17">
                  <c:v>Cappacino</c:v>
                </c:pt>
                <c:pt idx="18">
                  <c:v>Cheese Bread</c:v>
                </c:pt>
                <c:pt idx="19">
                  <c:v>Cheese Pizza Slice</c:v>
                </c:pt>
                <c:pt idx="20">
                  <c:v>Cheese Popcorn Bag</c:v>
                </c:pt>
                <c:pt idx="21">
                  <c:v>Cheeseburger</c:v>
                </c:pt>
                <c:pt idx="22">
                  <c:v>Cherry Gatorade</c:v>
                </c:pt>
                <c:pt idx="23">
                  <c:v>Cherry Soda</c:v>
                </c:pt>
                <c:pt idx="24">
                  <c:v>Chew</c:v>
                </c:pt>
                <c:pt idx="25">
                  <c:v>Chicken Soup</c:v>
                </c:pt>
                <c:pt idx="26">
                  <c:v>Chili</c:v>
                </c:pt>
                <c:pt idx="27">
                  <c:v>Chocolate Chip Cookie</c:v>
                </c:pt>
                <c:pt idx="28">
                  <c:v>Chocolate Chip Muffin</c:v>
                </c:pt>
                <c:pt idx="29">
                  <c:v>Chocolate Cookie</c:v>
                </c:pt>
                <c:pt idx="30">
                  <c:v>Chocolate Ice Cream Pail</c:v>
                </c:pt>
                <c:pt idx="31">
                  <c:v>Chocolate Milk</c:v>
                </c:pt>
                <c:pt idx="32">
                  <c:v>Chocolate Muffin</c:v>
                </c:pt>
                <c:pt idx="33">
                  <c:v>Cigar</c:v>
                </c:pt>
                <c:pt idx="34">
                  <c:v>Cigarettes</c:v>
                </c:pt>
                <c:pt idx="35">
                  <c:v>Coffee</c:v>
                </c:pt>
                <c:pt idx="36">
                  <c:v>Coke 20oz Bottle</c:v>
                </c:pt>
                <c:pt idx="37">
                  <c:v>Cold Tea</c:v>
                </c:pt>
                <c:pt idx="38">
                  <c:v>Cookies and Cream Ice Cream Pail</c:v>
                </c:pt>
                <c:pt idx="39">
                  <c:v>Crossaint</c:v>
                </c:pt>
                <c:pt idx="40">
                  <c:v>Diet Coke 20oz Bottle</c:v>
                </c:pt>
                <c:pt idx="41">
                  <c:v>Diet Energy Drink</c:v>
                </c:pt>
                <c:pt idx="42">
                  <c:v>Diet Pepsi 20oz Bottle</c:v>
                </c:pt>
                <c:pt idx="43">
                  <c:v>Diet Sprite 20oz Bottle</c:v>
                </c:pt>
                <c:pt idx="44">
                  <c:v>Egg and Bacon Sandwich</c:v>
                </c:pt>
                <c:pt idx="45">
                  <c:v>Egg and Cheese Sandwich</c:v>
                </c:pt>
                <c:pt idx="46">
                  <c:v>Egg and Ham Sandwich</c:v>
                </c:pt>
                <c:pt idx="47">
                  <c:v>Egg and Sausage Sandwich</c:v>
                </c:pt>
                <c:pt idx="48">
                  <c:v>Egg Roll</c:v>
                </c:pt>
                <c:pt idx="49">
                  <c:v>Grape Gatorade</c:v>
                </c:pt>
                <c:pt idx="50">
                  <c:v>Grape Soda</c:v>
                </c:pt>
                <c:pt idx="51">
                  <c:v>Hamburger</c:v>
                </c:pt>
                <c:pt idx="52">
                  <c:v>Hamburger Buns</c:v>
                </c:pt>
                <c:pt idx="53">
                  <c:v>Hashbrowns</c:v>
                </c:pt>
                <c:pt idx="54">
                  <c:v>Headache Pills</c:v>
                </c:pt>
                <c:pt idx="55">
                  <c:v>Hot Dog</c:v>
                </c:pt>
                <c:pt idx="56">
                  <c:v>Hot Dog Buns</c:v>
                </c:pt>
                <c:pt idx="57">
                  <c:v>Hot Tea</c:v>
                </c:pt>
                <c:pt idx="58">
                  <c:v>Kit Kat Candy Bar</c:v>
                </c:pt>
                <c:pt idx="59">
                  <c:v>Kiwi Gatorade</c:v>
                </c:pt>
                <c:pt idx="60">
                  <c:v>Kiwi Soda</c:v>
                </c:pt>
                <c:pt idx="61">
                  <c:v>Lemon</c:v>
                </c:pt>
                <c:pt idx="62">
                  <c:v>Lemon Cookie</c:v>
                </c:pt>
                <c:pt idx="63">
                  <c:v>Lemon Gatorade</c:v>
                </c:pt>
                <c:pt idx="64">
                  <c:v>Lemon Muffin</c:v>
                </c:pt>
                <c:pt idx="65">
                  <c:v>Lemon Soda</c:v>
                </c:pt>
                <c:pt idx="66">
                  <c:v>Lime Gatorade</c:v>
                </c:pt>
                <c:pt idx="67">
                  <c:v>Lime Soda</c:v>
                </c:pt>
                <c:pt idx="68">
                  <c:v>Meat Sticks</c:v>
                </c:pt>
                <c:pt idx="69">
                  <c:v>Milky Way Candy Bar</c:v>
                </c:pt>
                <c:pt idx="70">
                  <c:v>Mint Ice Cream Pail</c:v>
                </c:pt>
                <c:pt idx="71">
                  <c:v>Mocha</c:v>
                </c:pt>
                <c:pt idx="72">
                  <c:v>Nail Clipper</c:v>
                </c:pt>
                <c:pt idx="73">
                  <c:v>Newspaper</c:v>
                </c:pt>
                <c:pt idx="74">
                  <c:v>Onion</c:v>
                </c:pt>
                <c:pt idx="75">
                  <c:v>Onionburger</c:v>
                </c:pt>
                <c:pt idx="76">
                  <c:v>Orange</c:v>
                </c:pt>
                <c:pt idx="77">
                  <c:v>Orange Gatorade</c:v>
                </c:pt>
                <c:pt idx="78">
                  <c:v>Orange Juice</c:v>
                </c:pt>
                <c:pt idx="79">
                  <c:v>Orange Soda</c:v>
                </c:pt>
                <c:pt idx="80">
                  <c:v>Pepperoni Pizza Slice</c:v>
                </c:pt>
                <c:pt idx="81">
                  <c:v>Pepsi 20oz Bottle</c:v>
                </c:pt>
                <c:pt idx="82">
                  <c:v>Plain Popcorn Bag</c:v>
                </c:pt>
                <c:pt idx="83">
                  <c:v>Potato</c:v>
                </c:pt>
                <c:pt idx="84">
                  <c:v>Regular Chips Bag</c:v>
                </c:pt>
                <c:pt idx="85">
                  <c:v>Regular Energy Drink</c:v>
                </c:pt>
                <c:pt idx="86">
                  <c:v>Sausage Pizza Slice</c:v>
                </c:pt>
                <c:pt idx="87">
                  <c:v>Sherbet Ice Cream Pail</c:v>
                </c:pt>
                <c:pt idx="88">
                  <c:v>Snickers Candy Bar</c:v>
                </c:pt>
                <c:pt idx="89">
                  <c:v>Sprite 20oz Bottle</c:v>
                </c:pt>
                <c:pt idx="90">
                  <c:v>Strawberry Gatorade</c:v>
                </c:pt>
                <c:pt idx="91">
                  <c:v>Strawberry Milk</c:v>
                </c:pt>
                <c:pt idx="92">
                  <c:v>Strawberry Soda</c:v>
                </c:pt>
                <c:pt idx="93">
                  <c:v>String Cheese</c:v>
                </c:pt>
                <c:pt idx="94">
                  <c:v>Summer Sausage</c:v>
                </c:pt>
                <c:pt idx="95">
                  <c:v>Tomato Soup</c:v>
                </c:pt>
                <c:pt idx="96">
                  <c:v>Vanilla Ice Cream Pail</c:v>
                </c:pt>
                <c:pt idx="97">
                  <c:v>Vegetable Soup</c:v>
                </c:pt>
                <c:pt idx="98">
                  <c:v>Whatchamacallit Candy Bar</c:v>
                </c:pt>
                <c:pt idx="99">
                  <c:v>White Milk</c:v>
                </c:pt>
              </c:strCache>
            </c:strRef>
          </c:cat>
          <c:val>
            <c:numRef>
              <c:f>'Combined Dataset Dashboard'!$C$70:$C$170</c:f>
              <c:numCache>
                <c:formatCode>General</c:formatCode>
                <c:ptCount val="100"/>
                <c:pt idx="0">
                  <c:v>48720</c:v>
                </c:pt>
                <c:pt idx="1">
                  <c:v>1591</c:v>
                </c:pt>
                <c:pt idx="2">
                  <c:v>27074</c:v>
                </c:pt>
                <c:pt idx="3">
                  <c:v>1082</c:v>
                </c:pt>
                <c:pt idx="4">
                  <c:v>1802</c:v>
                </c:pt>
                <c:pt idx="5">
                  <c:v>1104</c:v>
                </c:pt>
                <c:pt idx="6">
                  <c:v>18329</c:v>
                </c:pt>
                <c:pt idx="7">
                  <c:v>30987</c:v>
                </c:pt>
                <c:pt idx="8">
                  <c:v>14666</c:v>
                </c:pt>
                <c:pt idx="9">
                  <c:v>17135</c:v>
                </c:pt>
                <c:pt idx="10">
                  <c:v>4608</c:v>
                </c:pt>
                <c:pt idx="11">
                  <c:v>19922</c:v>
                </c:pt>
                <c:pt idx="12">
                  <c:v>31376</c:v>
                </c:pt>
                <c:pt idx="13">
                  <c:v>3038</c:v>
                </c:pt>
                <c:pt idx="14">
                  <c:v>17494</c:v>
                </c:pt>
                <c:pt idx="15">
                  <c:v>23560</c:v>
                </c:pt>
                <c:pt idx="16">
                  <c:v>20295</c:v>
                </c:pt>
                <c:pt idx="17">
                  <c:v>31730</c:v>
                </c:pt>
                <c:pt idx="18">
                  <c:v>14865</c:v>
                </c:pt>
                <c:pt idx="19">
                  <c:v>17208</c:v>
                </c:pt>
                <c:pt idx="20">
                  <c:v>21761</c:v>
                </c:pt>
                <c:pt idx="21">
                  <c:v>27274</c:v>
                </c:pt>
                <c:pt idx="22">
                  <c:v>5115</c:v>
                </c:pt>
                <c:pt idx="23">
                  <c:v>5433</c:v>
                </c:pt>
                <c:pt idx="24">
                  <c:v>759</c:v>
                </c:pt>
                <c:pt idx="25">
                  <c:v>32206</c:v>
                </c:pt>
                <c:pt idx="26">
                  <c:v>11736</c:v>
                </c:pt>
                <c:pt idx="27">
                  <c:v>29949</c:v>
                </c:pt>
                <c:pt idx="28">
                  <c:v>19773</c:v>
                </c:pt>
                <c:pt idx="29">
                  <c:v>28952</c:v>
                </c:pt>
                <c:pt idx="30">
                  <c:v>25367</c:v>
                </c:pt>
                <c:pt idx="31">
                  <c:v>1648</c:v>
                </c:pt>
                <c:pt idx="32">
                  <c:v>25212</c:v>
                </c:pt>
                <c:pt idx="33">
                  <c:v>2125</c:v>
                </c:pt>
                <c:pt idx="34">
                  <c:v>11365</c:v>
                </c:pt>
                <c:pt idx="35">
                  <c:v>21474</c:v>
                </c:pt>
                <c:pt idx="36">
                  <c:v>15841</c:v>
                </c:pt>
                <c:pt idx="37">
                  <c:v>11502</c:v>
                </c:pt>
                <c:pt idx="38">
                  <c:v>13290</c:v>
                </c:pt>
                <c:pt idx="39">
                  <c:v>10624</c:v>
                </c:pt>
                <c:pt idx="40">
                  <c:v>21598</c:v>
                </c:pt>
                <c:pt idx="41">
                  <c:v>3922</c:v>
                </c:pt>
                <c:pt idx="42">
                  <c:v>12963</c:v>
                </c:pt>
                <c:pt idx="43">
                  <c:v>4325</c:v>
                </c:pt>
                <c:pt idx="44">
                  <c:v>32042</c:v>
                </c:pt>
                <c:pt idx="45">
                  <c:v>30952</c:v>
                </c:pt>
                <c:pt idx="46">
                  <c:v>26149</c:v>
                </c:pt>
                <c:pt idx="47">
                  <c:v>29211</c:v>
                </c:pt>
                <c:pt idx="48">
                  <c:v>24322</c:v>
                </c:pt>
                <c:pt idx="49">
                  <c:v>5433</c:v>
                </c:pt>
                <c:pt idx="50">
                  <c:v>4159</c:v>
                </c:pt>
                <c:pt idx="51">
                  <c:v>29764</c:v>
                </c:pt>
                <c:pt idx="52">
                  <c:v>16840</c:v>
                </c:pt>
                <c:pt idx="53">
                  <c:v>13885</c:v>
                </c:pt>
                <c:pt idx="54">
                  <c:v>1428</c:v>
                </c:pt>
                <c:pt idx="55">
                  <c:v>22183</c:v>
                </c:pt>
                <c:pt idx="56">
                  <c:v>22471</c:v>
                </c:pt>
                <c:pt idx="57">
                  <c:v>5922</c:v>
                </c:pt>
                <c:pt idx="58">
                  <c:v>23635</c:v>
                </c:pt>
                <c:pt idx="59">
                  <c:v>3837</c:v>
                </c:pt>
                <c:pt idx="60">
                  <c:v>4794</c:v>
                </c:pt>
                <c:pt idx="61">
                  <c:v>29613</c:v>
                </c:pt>
                <c:pt idx="62">
                  <c:v>14455</c:v>
                </c:pt>
                <c:pt idx="63">
                  <c:v>4159</c:v>
                </c:pt>
                <c:pt idx="64">
                  <c:v>11369</c:v>
                </c:pt>
                <c:pt idx="65">
                  <c:v>6078</c:v>
                </c:pt>
                <c:pt idx="66">
                  <c:v>4475</c:v>
                </c:pt>
                <c:pt idx="67">
                  <c:v>4159</c:v>
                </c:pt>
                <c:pt idx="68">
                  <c:v>20413</c:v>
                </c:pt>
                <c:pt idx="69">
                  <c:v>17228</c:v>
                </c:pt>
                <c:pt idx="70">
                  <c:v>18491</c:v>
                </c:pt>
                <c:pt idx="71">
                  <c:v>18730</c:v>
                </c:pt>
                <c:pt idx="72">
                  <c:v>598</c:v>
                </c:pt>
                <c:pt idx="73">
                  <c:v>14874</c:v>
                </c:pt>
                <c:pt idx="74">
                  <c:v>20930</c:v>
                </c:pt>
                <c:pt idx="75">
                  <c:v>25962</c:v>
                </c:pt>
                <c:pt idx="76">
                  <c:v>26772</c:v>
                </c:pt>
                <c:pt idx="77">
                  <c:v>5115</c:v>
                </c:pt>
                <c:pt idx="78">
                  <c:v>2632</c:v>
                </c:pt>
                <c:pt idx="79">
                  <c:v>4475</c:v>
                </c:pt>
                <c:pt idx="80">
                  <c:v>18528</c:v>
                </c:pt>
                <c:pt idx="81">
                  <c:v>10080</c:v>
                </c:pt>
                <c:pt idx="82">
                  <c:v>20846</c:v>
                </c:pt>
                <c:pt idx="83">
                  <c:v>28476</c:v>
                </c:pt>
                <c:pt idx="84">
                  <c:v>29723</c:v>
                </c:pt>
                <c:pt idx="85">
                  <c:v>16297</c:v>
                </c:pt>
                <c:pt idx="86">
                  <c:v>13258</c:v>
                </c:pt>
                <c:pt idx="87">
                  <c:v>10096</c:v>
                </c:pt>
                <c:pt idx="88">
                  <c:v>19452</c:v>
                </c:pt>
                <c:pt idx="89">
                  <c:v>7205</c:v>
                </c:pt>
                <c:pt idx="90">
                  <c:v>3837</c:v>
                </c:pt>
                <c:pt idx="91">
                  <c:v>662</c:v>
                </c:pt>
                <c:pt idx="92">
                  <c:v>3198</c:v>
                </c:pt>
                <c:pt idx="93">
                  <c:v>23252</c:v>
                </c:pt>
                <c:pt idx="94">
                  <c:v>12087</c:v>
                </c:pt>
                <c:pt idx="95">
                  <c:v>28441</c:v>
                </c:pt>
                <c:pt idx="96">
                  <c:v>14288</c:v>
                </c:pt>
                <c:pt idx="97">
                  <c:v>11856</c:v>
                </c:pt>
                <c:pt idx="98">
                  <c:v>27093</c:v>
                </c:pt>
                <c:pt idx="99">
                  <c:v>4931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D17-4F37-ADB1-567A6391823A}"/>
            </c:ext>
          </c:extLst>
        </c:ser>
        <c:ser>
          <c:idx val="2"/>
          <c:order val="2"/>
          <c:tx>
            <c:strRef>
              <c:f>'Combined Dataset Dashboard'!$D$69</c:f>
              <c:strCache>
                <c:ptCount val="1"/>
                <c:pt idx="0">
                  <c:v>Sum of Total Sales 2013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'Combined Dataset Dashboard'!$A$70:$A$170</c:f>
              <c:strCache>
                <c:ptCount val="100"/>
                <c:pt idx="0">
                  <c:v>$1 Lottery Ticket</c:v>
                </c:pt>
                <c:pt idx="1">
                  <c:v>$10 Lottery Ticket</c:v>
                </c:pt>
                <c:pt idx="2">
                  <c:v>$2 Lottery Ticket</c:v>
                </c:pt>
                <c:pt idx="3">
                  <c:v>$20 Lottery Ticket</c:v>
                </c:pt>
                <c:pt idx="4">
                  <c:v>$5 Lottery Ticket</c:v>
                </c:pt>
                <c:pt idx="5">
                  <c:v>Allergy Pills</c:v>
                </c:pt>
                <c:pt idx="6">
                  <c:v>Apple</c:v>
                </c:pt>
                <c:pt idx="7">
                  <c:v>Apple Cookie</c:v>
                </c:pt>
                <c:pt idx="8">
                  <c:v>Apple Muffin</c:v>
                </c:pt>
                <c:pt idx="9">
                  <c:v>Baconburger</c:v>
                </c:pt>
                <c:pt idx="10">
                  <c:v>Bagged Ice</c:v>
                </c:pt>
                <c:pt idx="11">
                  <c:v>Banana</c:v>
                </c:pt>
                <c:pt idx="12">
                  <c:v>BBQ Chips Bag</c:v>
                </c:pt>
                <c:pt idx="13">
                  <c:v>Bottled Propane</c:v>
                </c:pt>
                <c:pt idx="14">
                  <c:v>Bottled Water</c:v>
                </c:pt>
                <c:pt idx="15">
                  <c:v>Bread Loaf</c:v>
                </c:pt>
                <c:pt idx="16">
                  <c:v>Butterfinger Candy Bar</c:v>
                </c:pt>
                <c:pt idx="17">
                  <c:v>Cappacino</c:v>
                </c:pt>
                <c:pt idx="18">
                  <c:v>Cheese Bread</c:v>
                </c:pt>
                <c:pt idx="19">
                  <c:v>Cheese Pizza Slice</c:v>
                </c:pt>
                <c:pt idx="20">
                  <c:v>Cheese Popcorn Bag</c:v>
                </c:pt>
                <c:pt idx="21">
                  <c:v>Cheeseburger</c:v>
                </c:pt>
                <c:pt idx="22">
                  <c:v>Cherry Gatorade</c:v>
                </c:pt>
                <c:pt idx="23">
                  <c:v>Cherry Soda</c:v>
                </c:pt>
                <c:pt idx="24">
                  <c:v>Chew</c:v>
                </c:pt>
                <c:pt idx="25">
                  <c:v>Chicken Soup</c:v>
                </c:pt>
                <c:pt idx="26">
                  <c:v>Chili</c:v>
                </c:pt>
                <c:pt idx="27">
                  <c:v>Chocolate Chip Cookie</c:v>
                </c:pt>
                <c:pt idx="28">
                  <c:v>Chocolate Chip Muffin</c:v>
                </c:pt>
                <c:pt idx="29">
                  <c:v>Chocolate Cookie</c:v>
                </c:pt>
                <c:pt idx="30">
                  <c:v>Chocolate Ice Cream Pail</c:v>
                </c:pt>
                <c:pt idx="31">
                  <c:v>Chocolate Milk</c:v>
                </c:pt>
                <c:pt idx="32">
                  <c:v>Chocolate Muffin</c:v>
                </c:pt>
                <c:pt idx="33">
                  <c:v>Cigar</c:v>
                </c:pt>
                <c:pt idx="34">
                  <c:v>Cigarettes</c:v>
                </c:pt>
                <c:pt idx="35">
                  <c:v>Coffee</c:v>
                </c:pt>
                <c:pt idx="36">
                  <c:v>Coke 20oz Bottle</c:v>
                </c:pt>
                <c:pt idx="37">
                  <c:v>Cold Tea</c:v>
                </c:pt>
                <c:pt idx="38">
                  <c:v>Cookies and Cream Ice Cream Pail</c:v>
                </c:pt>
                <c:pt idx="39">
                  <c:v>Crossaint</c:v>
                </c:pt>
                <c:pt idx="40">
                  <c:v>Diet Coke 20oz Bottle</c:v>
                </c:pt>
                <c:pt idx="41">
                  <c:v>Diet Energy Drink</c:v>
                </c:pt>
                <c:pt idx="42">
                  <c:v>Diet Pepsi 20oz Bottle</c:v>
                </c:pt>
                <c:pt idx="43">
                  <c:v>Diet Sprite 20oz Bottle</c:v>
                </c:pt>
                <c:pt idx="44">
                  <c:v>Egg and Bacon Sandwich</c:v>
                </c:pt>
                <c:pt idx="45">
                  <c:v>Egg and Cheese Sandwich</c:v>
                </c:pt>
                <c:pt idx="46">
                  <c:v>Egg and Ham Sandwich</c:v>
                </c:pt>
                <c:pt idx="47">
                  <c:v>Egg and Sausage Sandwich</c:v>
                </c:pt>
                <c:pt idx="48">
                  <c:v>Egg Roll</c:v>
                </c:pt>
                <c:pt idx="49">
                  <c:v>Grape Gatorade</c:v>
                </c:pt>
                <c:pt idx="50">
                  <c:v>Grape Soda</c:v>
                </c:pt>
                <c:pt idx="51">
                  <c:v>Hamburger</c:v>
                </c:pt>
                <c:pt idx="52">
                  <c:v>Hamburger Buns</c:v>
                </c:pt>
                <c:pt idx="53">
                  <c:v>Hashbrowns</c:v>
                </c:pt>
                <c:pt idx="54">
                  <c:v>Headache Pills</c:v>
                </c:pt>
                <c:pt idx="55">
                  <c:v>Hot Dog</c:v>
                </c:pt>
                <c:pt idx="56">
                  <c:v>Hot Dog Buns</c:v>
                </c:pt>
                <c:pt idx="57">
                  <c:v>Hot Tea</c:v>
                </c:pt>
                <c:pt idx="58">
                  <c:v>Kit Kat Candy Bar</c:v>
                </c:pt>
                <c:pt idx="59">
                  <c:v>Kiwi Gatorade</c:v>
                </c:pt>
                <c:pt idx="60">
                  <c:v>Kiwi Soda</c:v>
                </c:pt>
                <c:pt idx="61">
                  <c:v>Lemon</c:v>
                </c:pt>
                <c:pt idx="62">
                  <c:v>Lemon Cookie</c:v>
                </c:pt>
                <c:pt idx="63">
                  <c:v>Lemon Gatorade</c:v>
                </c:pt>
                <c:pt idx="64">
                  <c:v>Lemon Muffin</c:v>
                </c:pt>
                <c:pt idx="65">
                  <c:v>Lemon Soda</c:v>
                </c:pt>
                <c:pt idx="66">
                  <c:v>Lime Gatorade</c:v>
                </c:pt>
                <c:pt idx="67">
                  <c:v>Lime Soda</c:v>
                </c:pt>
                <c:pt idx="68">
                  <c:v>Meat Sticks</c:v>
                </c:pt>
                <c:pt idx="69">
                  <c:v>Milky Way Candy Bar</c:v>
                </c:pt>
                <c:pt idx="70">
                  <c:v>Mint Ice Cream Pail</c:v>
                </c:pt>
                <c:pt idx="71">
                  <c:v>Mocha</c:v>
                </c:pt>
                <c:pt idx="72">
                  <c:v>Nail Clipper</c:v>
                </c:pt>
                <c:pt idx="73">
                  <c:v>Newspaper</c:v>
                </c:pt>
                <c:pt idx="74">
                  <c:v>Onion</c:v>
                </c:pt>
                <c:pt idx="75">
                  <c:v>Onionburger</c:v>
                </c:pt>
                <c:pt idx="76">
                  <c:v>Orange</c:v>
                </c:pt>
                <c:pt idx="77">
                  <c:v>Orange Gatorade</c:v>
                </c:pt>
                <c:pt idx="78">
                  <c:v>Orange Juice</c:v>
                </c:pt>
                <c:pt idx="79">
                  <c:v>Orange Soda</c:v>
                </c:pt>
                <c:pt idx="80">
                  <c:v>Pepperoni Pizza Slice</c:v>
                </c:pt>
                <c:pt idx="81">
                  <c:v>Pepsi 20oz Bottle</c:v>
                </c:pt>
                <c:pt idx="82">
                  <c:v>Plain Popcorn Bag</c:v>
                </c:pt>
                <c:pt idx="83">
                  <c:v>Potato</c:v>
                </c:pt>
                <c:pt idx="84">
                  <c:v>Regular Chips Bag</c:v>
                </c:pt>
                <c:pt idx="85">
                  <c:v>Regular Energy Drink</c:v>
                </c:pt>
                <c:pt idx="86">
                  <c:v>Sausage Pizza Slice</c:v>
                </c:pt>
                <c:pt idx="87">
                  <c:v>Sherbet Ice Cream Pail</c:v>
                </c:pt>
                <c:pt idx="88">
                  <c:v>Snickers Candy Bar</c:v>
                </c:pt>
                <c:pt idx="89">
                  <c:v>Sprite 20oz Bottle</c:v>
                </c:pt>
                <c:pt idx="90">
                  <c:v>Strawberry Gatorade</c:v>
                </c:pt>
                <c:pt idx="91">
                  <c:v>Strawberry Milk</c:v>
                </c:pt>
                <c:pt idx="92">
                  <c:v>Strawberry Soda</c:v>
                </c:pt>
                <c:pt idx="93">
                  <c:v>String Cheese</c:v>
                </c:pt>
                <c:pt idx="94">
                  <c:v>Summer Sausage</c:v>
                </c:pt>
                <c:pt idx="95">
                  <c:v>Tomato Soup</c:v>
                </c:pt>
                <c:pt idx="96">
                  <c:v>Vanilla Ice Cream Pail</c:v>
                </c:pt>
                <c:pt idx="97">
                  <c:v>Vegetable Soup</c:v>
                </c:pt>
                <c:pt idx="98">
                  <c:v>Whatchamacallit Candy Bar</c:v>
                </c:pt>
                <c:pt idx="99">
                  <c:v>White Milk</c:v>
                </c:pt>
              </c:strCache>
            </c:strRef>
          </c:cat>
          <c:val>
            <c:numRef>
              <c:f>'Combined Dataset Dashboard'!$D$70:$D$170</c:f>
              <c:numCache>
                <c:formatCode>General</c:formatCode>
                <c:ptCount val="100"/>
                <c:pt idx="0">
                  <c:v>49663</c:v>
                </c:pt>
                <c:pt idx="1">
                  <c:v>1625</c:v>
                </c:pt>
                <c:pt idx="2">
                  <c:v>27582</c:v>
                </c:pt>
                <c:pt idx="3">
                  <c:v>1100</c:v>
                </c:pt>
                <c:pt idx="4">
                  <c:v>1838</c:v>
                </c:pt>
                <c:pt idx="5">
                  <c:v>1118</c:v>
                </c:pt>
                <c:pt idx="6">
                  <c:v>18674</c:v>
                </c:pt>
                <c:pt idx="7">
                  <c:v>31707</c:v>
                </c:pt>
                <c:pt idx="8">
                  <c:v>14865</c:v>
                </c:pt>
                <c:pt idx="9">
                  <c:v>17492</c:v>
                </c:pt>
                <c:pt idx="10">
                  <c:v>4669</c:v>
                </c:pt>
                <c:pt idx="11">
                  <c:v>20288</c:v>
                </c:pt>
                <c:pt idx="12">
                  <c:v>32026</c:v>
                </c:pt>
                <c:pt idx="13">
                  <c:v>3101</c:v>
                </c:pt>
                <c:pt idx="14">
                  <c:v>17826</c:v>
                </c:pt>
                <c:pt idx="15">
                  <c:v>23916</c:v>
                </c:pt>
                <c:pt idx="16">
                  <c:v>20646</c:v>
                </c:pt>
                <c:pt idx="17">
                  <c:v>32391</c:v>
                </c:pt>
                <c:pt idx="18">
                  <c:v>15085</c:v>
                </c:pt>
                <c:pt idx="19">
                  <c:v>17521</c:v>
                </c:pt>
                <c:pt idx="20">
                  <c:v>22229</c:v>
                </c:pt>
                <c:pt idx="21">
                  <c:v>27836</c:v>
                </c:pt>
                <c:pt idx="22">
                  <c:v>5195</c:v>
                </c:pt>
                <c:pt idx="23">
                  <c:v>5519</c:v>
                </c:pt>
                <c:pt idx="24">
                  <c:v>776</c:v>
                </c:pt>
                <c:pt idx="25">
                  <c:v>32874</c:v>
                </c:pt>
                <c:pt idx="26">
                  <c:v>12027</c:v>
                </c:pt>
                <c:pt idx="27">
                  <c:v>30429</c:v>
                </c:pt>
                <c:pt idx="28">
                  <c:v>20045</c:v>
                </c:pt>
                <c:pt idx="29">
                  <c:v>29350</c:v>
                </c:pt>
                <c:pt idx="30">
                  <c:v>25716</c:v>
                </c:pt>
                <c:pt idx="31">
                  <c:v>1687</c:v>
                </c:pt>
                <c:pt idx="32">
                  <c:v>25651</c:v>
                </c:pt>
                <c:pt idx="33">
                  <c:v>2159</c:v>
                </c:pt>
                <c:pt idx="34">
                  <c:v>11579</c:v>
                </c:pt>
                <c:pt idx="35">
                  <c:v>21931</c:v>
                </c:pt>
                <c:pt idx="36">
                  <c:v>16090</c:v>
                </c:pt>
                <c:pt idx="37">
                  <c:v>11816</c:v>
                </c:pt>
                <c:pt idx="38">
                  <c:v>13498</c:v>
                </c:pt>
                <c:pt idx="39">
                  <c:v>10852</c:v>
                </c:pt>
                <c:pt idx="40">
                  <c:v>21943</c:v>
                </c:pt>
                <c:pt idx="41">
                  <c:v>4001</c:v>
                </c:pt>
                <c:pt idx="42">
                  <c:v>13165</c:v>
                </c:pt>
                <c:pt idx="43">
                  <c:v>4389</c:v>
                </c:pt>
                <c:pt idx="44">
                  <c:v>32617</c:v>
                </c:pt>
                <c:pt idx="45">
                  <c:v>31482</c:v>
                </c:pt>
                <c:pt idx="46">
                  <c:v>26720</c:v>
                </c:pt>
                <c:pt idx="47">
                  <c:v>29737</c:v>
                </c:pt>
                <c:pt idx="48">
                  <c:v>25089</c:v>
                </c:pt>
                <c:pt idx="49">
                  <c:v>5514</c:v>
                </c:pt>
                <c:pt idx="50">
                  <c:v>4231</c:v>
                </c:pt>
                <c:pt idx="51">
                  <c:v>30301</c:v>
                </c:pt>
                <c:pt idx="52">
                  <c:v>17327</c:v>
                </c:pt>
                <c:pt idx="53">
                  <c:v>14156</c:v>
                </c:pt>
                <c:pt idx="54">
                  <c:v>1449</c:v>
                </c:pt>
                <c:pt idx="55">
                  <c:v>22906</c:v>
                </c:pt>
                <c:pt idx="56">
                  <c:v>22877</c:v>
                </c:pt>
                <c:pt idx="57">
                  <c:v>6075</c:v>
                </c:pt>
                <c:pt idx="58">
                  <c:v>24179</c:v>
                </c:pt>
                <c:pt idx="59">
                  <c:v>3895</c:v>
                </c:pt>
                <c:pt idx="60">
                  <c:v>4869</c:v>
                </c:pt>
                <c:pt idx="61">
                  <c:v>30068</c:v>
                </c:pt>
                <c:pt idx="62">
                  <c:v>14707</c:v>
                </c:pt>
                <c:pt idx="63">
                  <c:v>4223</c:v>
                </c:pt>
                <c:pt idx="64">
                  <c:v>11529</c:v>
                </c:pt>
                <c:pt idx="65">
                  <c:v>6181</c:v>
                </c:pt>
                <c:pt idx="66">
                  <c:v>4546</c:v>
                </c:pt>
                <c:pt idx="67">
                  <c:v>4231</c:v>
                </c:pt>
                <c:pt idx="68">
                  <c:v>20710</c:v>
                </c:pt>
                <c:pt idx="69">
                  <c:v>17526</c:v>
                </c:pt>
                <c:pt idx="70">
                  <c:v>18739</c:v>
                </c:pt>
                <c:pt idx="71">
                  <c:v>19143</c:v>
                </c:pt>
                <c:pt idx="72">
                  <c:v>613</c:v>
                </c:pt>
                <c:pt idx="73">
                  <c:v>15183</c:v>
                </c:pt>
                <c:pt idx="74">
                  <c:v>21349</c:v>
                </c:pt>
                <c:pt idx="75">
                  <c:v>26527</c:v>
                </c:pt>
                <c:pt idx="76">
                  <c:v>27395</c:v>
                </c:pt>
                <c:pt idx="77">
                  <c:v>5200</c:v>
                </c:pt>
                <c:pt idx="78">
                  <c:v>2690</c:v>
                </c:pt>
                <c:pt idx="79">
                  <c:v>4542</c:v>
                </c:pt>
                <c:pt idx="80">
                  <c:v>18850</c:v>
                </c:pt>
                <c:pt idx="81">
                  <c:v>10241</c:v>
                </c:pt>
                <c:pt idx="82">
                  <c:v>21450</c:v>
                </c:pt>
                <c:pt idx="83">
                  <c:v>28959</c:v>
                </c:pt>
                <c:pt idx="84">
                  <c:v>30342</c:v>
                </c:pt>
                <c:pt idx="85">
                  <c:v>16583</c:v>
                </c:pt>
                <c:pt idx="86">
                  <c:v>13509</c:v>
                </c:pt>
                <c:pt idx="87">
                  <c:v>10233</c:v>
                </c:pt>
                <c:pt idx="88">
                  <c:v>19905</c:v>
                </c:pt>
                <c:pt idx="89">
                  <c:v>7323</c:v>
                </c:pt>
                <c:pt idx="90">
                  <c:v>3899</c:v>
                </c:pt>
                <c:pt idx="91">
                  <c:v>676</c:v>
                </c:pt>
                <c:pt idx="92">
                  <c:v>3248</c:v>
                </c:pt>
                <c:pt idx="93">
                  <c:v>23642</c:v>
                </c:pt>
                <c:pt idx="94">
                  <c:v>12297</c:v>
                </c:pt>
                <c:pt idx="95">
                  <c:v>29129</c:v>
                </c:pt>
                <c:pt idx="96">
                  <c:v>14475</c:v>
                </c:pt>
                <c:pt idx="97">
                  <c:v>12161</c:v>
                </c:pt>
                <c:pt idx="98">
                  <c:v>27692</c:v>
                </c:pt>
                <c:pt idx="99">
                  <c:v>5052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D17-4F37-ADB1-567A639182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09396624"/>
        <c:axId val="609402704"/>
      </c:barChart>
      <c:catAx>
        <c:axId val="609396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9402704"/>
        <c:crosses val="autoZero"/>
        <c:auto val="1"/>
        <c:lblAlgn val="ctr"/>
        <c:lblOffset val="100"/>
        <c:noMultiLvlLbl val="0"/>
      </c:catAx>
      <c:valAx>
        <c:axId val="609402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9396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[Sales DataSet  final Assignment (version 1).xlsb]Combined Dataset Dashboard!PivotTable177</c:name>
    <c:fmtId val="3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Sales Each year Tempwise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'Combined Dataset Dashboard'!$B$176</c:f>
              <c:strCache>
                <c:ptCount val="1"/>
                <c:pt idx="0">
                  <c:v>Sum of Total Sales 2011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'Combined Dataset Dashboard'!$A$177:$A$180</c:f>
              <c:strCache>
                <c:ptCount val="3"/>
                <c:pt idx="0">
                  <c:v>Cold</c:v>
                </c:pt>
                <c:pt idx="1">
                  <c:v>Hot</c:v>
                </c:pt>
                <c:pt idx="2">
                  <c:v>Neutral</c:v>
                </c:pt>
              </c:strCache>
            </c:strRef>
          </c:cat>
          <c:val>
            <c:numRef>
              <c:f>'Combined Dataset Dashboard'!$B$177:$B$180</c:f>
              <c:numCache>
                <c:formatCode>General</c:formatCode>
                <c:ptCount val="3"/>
                <c:pt idx="0">
                  <c:v>745195</c:v>
                </c:pt>
                <c:pt idx="1">
                  <c:v>562271</c:v>
                </c:pt>
                <c:pt idx="2">
                  <c:v>239025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69-46AB-AE2C-419CD20644A4}"/>
            </c:ext>
          </c:extLst>
        </c:ser>
        <c:ser>
          <c:idx val="1"/>
          <c:order val="1"/>
          <c:tx>
            <c:strRef>
              <c:f>'Combined Dataset Dashboard'!$C$176</c:f>
              <c:strCache>
                <c:ptCount val="1"/>
                <c:pt idx="0">
                  <c:v>Sum of Total Sales 2012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'Combined Dataset Dashboard'!$A$177:$A$180</c:f>
              <c:strCache>
                <c:ptCount val="3"/>
                <c:pt idx="0">
                  <c:v>Cold</c:v>
                </c:pt>
                <c:pt idx="1">
                  <c:v>Hot</c:v>
                </c:pt>
                <c:pt idx="2">
                  <c:v>Neutral</c:v>
                </c:pt>
              </c:strCache>
            </c:strRef>
          </c:cat>
          <c:val>
            <c:numRef>
              <c:f>'Combined Dataset Dashboard'!$C$177:$C$180</c:f>
              <c:numCache>
                <c:formatCode>General</c:formatCode>
                <c:ptCount val="3"/>
                <c:pt idx="0">
                  <c:v>752647</c:v>
                </c:pt>
                <c:pt idx="1">
                  <c:v>567901</c:v>
                </c:pt>
                <c:pt idx="2">
                  <c:v>241413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A69-46AB-AE2C-419CD20644A4}"/>
            </c:ext>
          </c:extLst>
        </c:ser>
        <c:ser>
          <c:idx val="2"/>
          <c:order val="2"/>
          <c:tx>
            <c:strRef>
              <c:f>'Combined Dataset Dashboard'!$D$176</c:f>
              <c:strCache>
                <c:ptCount val="1"/>
                <c:pt idx="0">
                  <c:v>Sum of Total Sales 2013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'Combined Dataset Dashboard'!$A$177:$A$180</c:f>
              <c:strCache>
                <c:ptCount val="3"/>
                <c:pt idx="0">
                  <c:v>Cold</c:v>
                </c:pt>
                <c:pt idx="1">
                  <c:v>Hot</c:v>
                </c:pt>
                <c:pt idx="2">
                  <c:v>Neutral</c:v>
                </c:pt>
              </c:strCache>
            </c:strRef>
          </c:cat>
          <c:val>
            <c:numRef>
              <c:f>'Combined Dataset Dashboard'!$D$177:$D$180</c:f>
              <c:numCache>
                <c:formatCode>General</c:formatCode>
                <c:ptCount val="3"/>
                <c:pt idx="0">
                  <c:v>766187</c:v>
                </c:pt>
                <c:pt idx="1">
                  <c:v>579820</c:v>
                </c:pt>
                <c:pt idx="2">
                  <c:v>246075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A69-46AB-AE2C-419CD20644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6610936"/>
        <c:axId val="676611576"/>
      </c:barChart>
      <c:catAx>
        <c:axId val="676610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6611576"/>
        <c:crosses val="autoZero"/>
        <c:auto val="1"/>
        <c:lblAlgn val="ctr"/>
        <c:lblOffset val="100"/>
        <c:noMultiLvlLbl val="0"/>
      </c:catAx>
      <c:valAx>
        <c:axId val="676611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6610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[Sales DataSet  final Assignment (version 1).xlsb]Combined Dataset Dashboard!PivotTable174</c:name>
    <c:fmtId val="2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Sales Each year Product</a:t>
            </a:r>
            <a:r>
              <a:rPr lang="en-IN" baseline="0"/>
              <a:t> wise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8.1448262675774805E-2"/>
          <c:y val="6.9444444444444448E-2"/>
          <c:w val="0.77953349788230109"/>
          <c:h val="0.8473148148148148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'Combined Dataset Dashboard'!$B$46</c:f>
              <c:strCache>
                <c:ptCount val="1"/>
                <c:pt idx="0">
                  <c:v>Sum of Total Sales 2011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'Combined Dataset Dashboard'!$A$47:$A$53</c:f>
              <c:strCache>
                <c:ptCount val="6"/>
                <c:pt idx="0">
                  <c:v>Beverage</c:v>
                </c:pt>
                <c:pt idx="1">
                  <c:v>Drug</c:v>
                </c:pt>
                <c:pt idx="2">
                  <c:v>Food</c:v>
                </c:pt>
                <c:pt idx="3">
                  <c:v>Gambling</c:v>
                </c:pt>
                <c:pt idx="4">
                  <c:v>Hygeine</c:v>
                </c:pt>
                <c:pt idx="5">
                  <c:v>Leisure</c:v>
                </c:pt>
              </c:strCache>
            </c:strRef>
          </c:cat>
          <c:val>
            <c:numRef>
              <c:f>'Combined Dataset Dashboard'!$B$47:$B$53</c:f>
              <c:numCache>
                <c:formatCode>General</c:formatCode>
                <c:ptCount val="6"/>
                <c:pt idx="0">
                  <c:v>275075</c:v>
                </c:pt>
                <c:pt idx="1">
                  <c:v>16616</c:v>
                </c:pt>
                <c:pt idx="2">
                  <c:v>1156997</c:v>
                </c:pt>
                <c:pt idx="3">
                  <c:v>79477</c:v>
                </c:pt>
                <c:pt idx="4">
                  <c:v>591</c:v>
                </c:pt>
                <c:pt idx="5">
                  <c:v>17735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FC-451A-9108-C5545AC94C7C}"/>
            </c:ext>
          </c:extLst>
        </c:ser>
        <c:ser>
          <c:idx val="1"/>
          <c:order val="1"/>
          <c:tx>
            <c:strRef>
              <c:f>'Combined Dataset Dashboard'!$C$46</c:f>
              <c:strCache>
                <c:ptCount val="1"/>
                <c:pt idx="0">
                  <c:v>Sum of Total Sales 2012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'Combined Dataset Dashboard'!$A$47:$A$53</c:f>
              <c:strCache>
                <c:ptCount val="6"/>
                <c:pt idx="0">
                  <c:v>Beverage</c:v>
                </c:pt>
                <c:pt idx="1">
                  <c:v>Drug</c:v>
                </c:pt>
                <c:pt idx="2">
                  <c:v>Food</c:v>
                </c:pt>
                <c:pt idx="3">
                  <c:v>Gambling</c:v>
                </c:pt>
                <c:pt idx="4">
                  <c:v>Hygeine</c:v>
                </c:pt>
                <c:pt idx="5">
                  <c:v>Leisure</c:v>
                </c:pt>
              </c:strCache>
            </c:strRef>
          </c:cat>
          <c:val>
            <c:numRef>
              <c:f>'Combined Dataset Dashboard'!$C$47:$C$53</c:f>
              <c:numCache>
                <c:formatCode>General</c:formatCode>
                <c:ptCount val="6"/>
                <c:pt idx="0">
                  <c:v>277831</c:v>
                </c:pt>
                <c:pt idx="1">
                  <c:v>16781</c:v>
                </c:pt>
                <c:pt idx="2">
                  <c:v>1168570</c:v>
                </c:pt>
                <c:pt idx="3">
                  <c:v>80269</c:v>
                </c:pt>
                <c:pt idx="4">
                  <c:v>598</c:v>
                </c:pt>
                <c:pt idx="5">
                  <c:v>17912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5FC-451A-9108-C5545AC94C7C}"/>
            </c:ext>
          </c:extLst>
        </c:ser>
        <c:ser>
          <c:idx val="2"/>
          <c:order val="2"/>
          <c:tx>
            <c:strRef>
              <c:f>'Combined Dataset Dashboard'!$D$46</c:f>
              <c:strCache>
                <c:ptCount val="1"/>
                <c:pt idx="0">
                  <c:v>Sum of Total Sales 2013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'Combined Dataset Dashboard'!$A$47:$A$53</c:f>
              <c:strCache>
                <c:ptCount val="6"/>
                <c:pt idx="0">
                  <c:v>Beverage</c:v>
                </c:pt>
                <c:pt idx="1">
                  <c:v>Drug</c:v>
                </c:pt>
                <c:pt idx="2">
                  <c:v>Food</c:v>
                </c:pt>
                <c:pt idx="3">
                  <c:v>Gambling</c:v>
                </c:pt>
                <c:pt idx="4">
                  <c:v>Hygeine</c:v>
                </c:pt>
                <c:pt idx="5">
                  <c:v>Leisure</c:v>
                </c:pt>
              </c:strCache>
            </c:strRef>
          </c:cat>
          <c:val>
            <c:numRef>
              <c:f>'Combined Dataset Dashboard'!$D$47:$D$53</c:f>
              <c:numCache>
                <c:formatCode>General</c:formatCode>
                <c:ptCount val="6"/>
                <c:pt idx="0">
                  <c:v>282984</c:v>
                </c:pt>
                <c:pt idx="1">
                  <c:v>17081</c:v>
                </c:pt>
                <c:pt idx="2">
                  <c:v>1191312</c:v>
                </c:pt>
                <c:pt idx="3">
                  <c:v>81808</c:v>
                </c:pt>
                <c:pt idx="4">
                  <c:v>613</c:v>
                </c:pt>
                <c:pt idx="5">
                  <c:v>18284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5FC-451A-9108-C5545AC94C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6659576"/>
        <c:axId val="676658616"/>
      </c:barChart>
      <c:catAx>
        <c:axId val="676659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6658616"/>
        <c:crosses val="autoZero"/>
        <c:auto val="1"/>
        <c:lblAlgn val="ctr"/>
        <c:lblOffset val="100"/>
        <c:noMultiLvlLbl val="0"/>
      </c:catAx>
      <c:valAx>
        <c:axId val="676658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6659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8342" y="230819"/>
            <a:ext cx="6232124" cy="2681057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effectLst/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BEVERAGE &amp; BREAKFAST</a:t>
            </a:r>
            <a:br>
              <a:rPr lang="en-IN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b="1" dirty="0">
                <a:effectLst/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SALES DATASET FOR 2011/2012/2013</a:t>
            </a:r>
            <a:endParaRPr lang="en-IN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5636107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1EBA610-1CC6-450F-A41D-E8E25D68D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44441"/>
            <a:ext cx="5353235" cy="35540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4582F0-CCAA-43E6-802B-E62BF0467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3235" y="3444442"/>
            <a:ext cx="6915705" cy="355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37D404E-A652-4111-B958-64327EE41F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1415501"/>
              </p:ext>
            </p:extLst>
          </p:nvPr>
        </p:nvGraphicFramePr>
        <p:xfrm>
          <a:off x="976544" y="2072986"/>
          <a:ext cx="5788240" cy="38484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9354BED6-1923-432B-92B9-936E56ACD3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4579006"/>
              </p:ext>
            </p:extLst>
          </p:nvPr>
        </p:nvGraphicFramePr>
        <p:xfrm>
          <a:off x="7403977" y="1640362"/>
          <a:ext cx="4029562" cy="4218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6508D49-F837-4DFD-A09D-7BE1DC2DACB7}"/>
              </a:ext>
            </a:extLst>
          </p:cNvPr>
          <p:cNvSpPr txBox="1"/>
          <p:nvPr/>
        </p:nvSpPr>
        <p:spPr>
          <a:xfrm>
            <a:off x="605901" y="30804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SALES DATA FOR 2011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84262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5311F-6726-48BB-8B9D-F01215925076}"/>
              </a:ext>
            </a:extLst>
          </p:cNvPr>
          <p:cNvSpPr txBox="1"/>
          <p:nvPr/>
        </p:nvSpPr>
        <p:spPr>
          <a:xfrm>
            <a:off x="776797" y="402588"/>
            <a:ext cx="6094520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SALES DATA FOR 2012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7456A12-5AE0-4C64-A707-2C40D9C32D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454991"/>
              </p:ext>
            </p:extLst>
          </p:nvPr>
        </p:nvGraphicFramePr>
        <p:xfrm>
          <a:off x="351111" y="1162975"/>
          <a:ext cx="6520206" cy="33975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9BB0B79-ED32-4B73-9F0D-A908B53058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0663924"/>
              </p:ext>
            </p:extLst>
          </p:nvPr>
        </p:nvGraphicFramePr>
        <p:xfrm>
          <a:off x="7268038" y="1009650"/>
          <a:ext cx="3390900" cy="3550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31603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C2C1C6-0EE2-43EF-837B-5095593746CC}"/>
              </a:ext>
            </a:extLst>
          </p:cNvPr>
          <p:cNvSpPr txBox="1"/>
          <p:nvPr/>
        </p:nvSpPr>
        <p:spPr>
          <a:xfrm>
            <a:off x="668045" y="402588"/>
            <a:ext cx="6094520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SALES DATA FOR 2013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0000000-0008-0000-0000-00000B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115767"/>
              </p:ext>
            </p:extLst>
          </p:nvPr>
        </p:nvGraphicFramePr>
        <p:xfrm>
          <a:off x="5913934" y="1214095"/>
          <a:ext cx="5431728" cy="32868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0000000-0008-0000-0000-000007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6755368"/>
              </p:ext>
            </p:extLst>
          </p:nvPr>
        </p:nvGraphicFramePr>
        <p:xfrm>
          <a:off x="470517" y="1310639"/>
          <a:ext cx="5317723" cy="3518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32421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9CD154-4955-4661-894C-D799CC73CFDE}"/>
              </a:ext>
            </a:extLst>
          </p:cNvPr>
          <p:cNvSpPr txBox="1"/>
          <p:nvPr/>
        </p:nvSpPr>
        <p:spPr>
          <a:xfrm>
            <a:off x="889987" y="322689"/>
            <a:ext cx="6094520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COMPARISION FOR 3 YEARS OF SALES</a:t>
            </a:r>
            <a:endParaRPr lang="en-IN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6722344-7D27-4FF6-8D8D-18A86D56E1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246125"/>
              </p:ext>
            </p:extLst>
          </p:nvPr>
        </p:nvGraphicFramePr>
        <p:xfrm>
          <a:off x="532660" y="698241"/>
          <a:ext cx="10280342" cy="34735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84D6B71-4E2D-4F70-9511-40FFFA4118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9402790"/>
              </p:ext>
            </p:extLst>
          </p:nvPr>
        </p:nvGraphicFramePr>
        <p:xfrm>
          <a:off x="303567" y="4090561"/>
          <a:ext cx="3691384" cy="2444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82149AA-D112-415F-997C-C7C2678AEF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4272421"/>
              </p:ext>
            </p:extLst>
          </p:nvPr>
        </p:nvGraphicFramePr>
        <p:xfrm>
          <a:off x="4918229" y="3808520"/>
          <a:ext cx="5699464" cy="2364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726380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3E7126-C2F9-4581-935B-DA40819DBC1F}"/>
              </a:ext>
            </a:extLst>
          </p:cNvPr>
          <p:cNvSpPr txBox="1"/>
          <p:nvPr/>
        </p:nvSpPr>
        <p:spPr>
          <a:xfrm>
            <a:off x="914400" y="559293"/>
            <a:ext cx="8227380" cy="22677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effectLst/>
                <a:highlight>
                  <a:srgbClr val="C0C0C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INFERANCE OF THE SALES EACH YEAR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Sales shows increasing trend by each year for cold /Hot/Neutral beverages &amp; breakfast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Sales shows increasing trend by each year product wise for each year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Sales  shows increasing trend by sub category wise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619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Your best quote that reflects your approach… “It’s one small step for man, one giant leap for mankind.”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- Neil Armstrong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{4EEAA508-C207-43C0-ACBA-7D6755803747}tf56160789_win32</Template>
  <TotalTime>28</TotalTime>
  <Words>144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Algerian</vt:lpstr>
      <vt:lpstr>Bookman Old Style</vt:lpstr>
      <vt:lpstr>Calibri</vt:lpstr>
      <vt:lpstr>Franklin Gothic Book</vt:lpstr>
      <vt:lpstr>Wingdings</vt:lpstr>
      <vt:lpstr>1_RetrospectVTI</vt:lpstr>
      <vt:lpstr>BEVERAGE &amp; BREAKFAST SALES DATASET FOR 2011/2012/2013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best quote that reflects your approach… “It’s one small step for man, one giant leap for mankind.”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nayanaswami@outlook.com</dc:creator>
  <cp:lastModifiedBy>nayanaswami@outlook.com</cp:lastModifiedBy>
  <cp:revision>3</cp:revision>
  <dcterms:created xsi:type="dcterms:W3CDTF">2021-11-23T09:09:02Z</dcterms:created>
  <dcterms:modified xsi:type="dcterms:W3CDTF">2021-11-23T14:31:38Z</dcterms:modified>
</cp:coreProperties>
</file>

<file path=docProps/thumbnail.jpeg>
</file>